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oboto"/>
      <p:regular r:id="rId22"/>
      <p:bold r:id="rId23"/>
      <p:italic r:id="rId24"/>
      <p:boldItalic r:id="rId25"/>
    </p:embeddedFont>
    <p:embeddedFont>
      <p:font typeface="La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regular.fntdata"/><Relationship Id="rId21" Type="http://schemas.openxmlformats.org/officeDocument/2006/relationships/slide" Target="slides/slide16.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regular.fntdata"/><Relationship Id="rId25" Type="http://schemas.openxmlformats.org/officeDocument/2006/relationships/font" Target="fonts/Roboto-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08ce036f3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08ce036f3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08ce036f3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08ce036f3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08a7d57e4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08a7d57e4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08ce036f3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08ce036f3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08a7d57e46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08a7d57e46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08a7d57e46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08a7d57e46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fdc9bc5e4a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fdc9bc5e4a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fd42b8856b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fd42b8856b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08ce036f3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08ce036f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fdc9bc5e4a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fdc9bc5e4a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08ce036f3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08ce036f3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072bf3bbb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072bf3bbb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084f4f3db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084f4f3db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072bf3bbb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072bf3bbb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084f4f3db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084f4f3db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7.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8.png"/><Relationship Id="rId9" Type="http://schemas.openxmlformats.org/officeDocument/2006/relationships/image" Target="../media/image25.png"/><Relationship Id="rId5" Type="http://schemas.openxmlformats.org/officeDocument/2006/relationships/image" Target="../media/image11.png"/><Relationship Id="rId6" Type="http://schemas.openxmlformats.org/officeDocument/2006/relationships/image" Target="../media/image21.png"/><Relationship Id="rId7" Type="http://schemas.openxmlformats.org/officeDocument/2006/relationships/image" Target="../media/image26.png"/><Relationship Id="rId8"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hyperlink" Target="https://www.kaggle.com/datasets/nelgiriyewithana/most-streamed-spotify-songs-2024"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20.png"/><Relationship Id="rId5" Type="http://schemas.openxmlformats.org/officeDocument/2006/relationships/image" Target="../media/image13.png"/><Relationship Id="rId6" Type="http://schemas.openxmlformats.org/officeDocument/2006/relationships/image" Target="../media/image4.png"/><Relationship Id="rId7"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1891350" y="1617025"/>
            <a:ext cx="5361300" cy="167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s" sz="2800">
                <a:solidFill>
                  <a:schemeClr val="dk2"/>
                </a:solidFill>
              </a:rPr>
              <a:t>Tarea 2 - Análisis de Datos</a:t>
            </a:r>
            <a:endParaRPr b="1" sz="2800">
              <a:solidFill>
                <a:schemeClr val="dk2"/>
              </a:solidFill>
            </a:endParaRPr>
          </a:p>
          <a:p>
            <a:pPr indent="0" lvl="0" marL="0" rtl="0" algn="ctr">
              <a:spcBef>
                <a:spcPts val="0"/>
              </a:spcBef>
              <a:spcAft>
                <a:spcPts val="0"/>
              </a:spcAft>
              <a:buSzPts val="990"/>
              <a:buNone/>
            </a:pPr>
            <a:r>
              <a:rPr b="1" lang="es" sz="2800">
                <a:solidFill>
                  <a:schemeClr val="dk2"/>
                </a:solidFill>
              </a:rPr>
              <a:t>Regresión Lineal Simple</a:t>
            </a:r>
            <a:endParaRPr b="1" sz="2800">
              <a:solidFill>
                <a:schemeClr val="dk2"/>
              </a:solidFill>
            </a:endParaRPr>
          </a:p>
          <a:p>
            <a:pPr indent="0" lvl="0" marL="0" rtl="0" algn="ctr">
              <a:spcBef>
                <a:spcPts val="0"/>
              </a:spcBef>
              <a:spcAft>
                <a:spcPts val="0"/>
              </a:spcAft>
              <a:buNone/>
            </a:pPr>
            <a:r>
              <a:rPr lang="es" sz="1300">
                <a:solidFill>
                  <a:schemeClr val="dk2"/>
                </a:solidFill>
                <a:latin typeface="Arial"/>
                <a:ea typeface="Arial"/>
                <a:cs typeface="Arial"/>
                <a:sym typeface="Arial"/>
              </a:rPr>
              <a:t>"Most Streamed Spotify Songs 2024"</a:t>
            </a:r>
            <a:endParaRPr sz="1300">
              <a:solidFill>
                <a:schemeClr val="dk2"/>
              </a:solidFill>
              <a:latin typeface="Arial"/>
              <a:ea typeface="Arial"/>
              <a:cs typeface="Arial"/>
              <a:sym typeface="Arial"/>
            </a:endParaRPr>
          </a:p>
          <a:p>
            <a:pPr indent="0" lvl="0" marL="0" rtl="0" algn="ctr">
              <a:spcBef>
                <a:spcPts val="0"/>
              </a:spcBef>
              <a:spcAft>
                <a:spcPts val="0"/>
              </a:spcAft>
              <a:buNone/>
            </a:pPr>
            <a:r>
              <a:t/>
            </a:r>
            <a:endParaRPr b="1" sz="1300">
              <a:solidFill>
                <a:schemeClr val="dk2"/>
              </a:solidFill>
            </a:endParaRPr>
          </a:p>
          <a:p>
            <a:pPr indent="0" lvl="0" marL="0" rtl="0" algn="ctr">
              <a:spcBef>
                <a:spcPts val="0"/>
              </a:spcBef>
              <a:spcAft>
                <a:spcPts val="0"/>
              </a:spcAft>
              <a:buNone/>
            </a:pPr>
            <a:r>
              <a:rPr b="1" lang="es" sz="1300">
                <a:solidFill>
                  <a:schemeClr val="dk2"/>
                </a:solidFill>
              </a:rPr>
              <a:t>Profesor: </a:t>
            </a:r>
            <a:r>
              <a:rPr lang="es" sz="1300">
                <a:solidFill>
                  <a:schemeClr val="dk2"/>
                </a:solidFill>
              </a:rPr>
              <a:t>Boris Panes</a:t>
            </a:r>
            <a:endParaRPr sz="1300">
              <a:solidFill>
                <a:schemeClr val="dk2"/>
              </a:solidFill>
            </a:endParaRPr>
          </a:p>
          <a:p>
            <a:pPr indent="0" lvl="0" marL="0" rtl="0" algn="ctr">
              <a:spcBef>
                <a:spcPts val="0"/>
              </a:spcBef>
              <a:spcAft>
                <a:spcPts val="0"/>
              </a:spcAft>
              <a:buNone/>
            </a:pPr>
            <a:r>
              <a:t/>
            </a:r>
            <a:endParaRPr sz="1300">
              <a:solidFill>
                <a:schemeClr val="dk2"/>
              </a:solidFill>
            </a:endParaRPr>
          </a:p>
        </p:txBody>
      </p:sp>
      <p:pic>
        <p:nvPicPr>
          <p:cNvPr id="55" name="Google Shape;55;p13"/>
          <p:cNvPicPr preferRelativeResize="0"/>
          <p:nvPr/>
        </p:nvPicPr>
        <p:blipFill>
          <a:blip r:embed="rId3">
            <a:alphaModFix/>
          </a:blip>
          <a:stretch>
            <a:fillRect/>
          </a:stretch>
        </p:blipFill>
        <p:spPr>
          <a:xfrm>
            <a:off x="584725" y="302900"/>
            <a:ext cx="1881875" cy="978075"/>
          </a:xfrm>
          <a:prstGeom prst="rect">
            <a:avLst/>
          </a:prstGeom>
          <a:noFill/>
          <a:ln>
            <a:noFill/>
          </a:ln>
        </p:spPr>
      </p:pic>
      <p:sp>
        <p:nvSpPr>
          <p:cNvPr id="56" name="Google Shape;56;p13"/>
          <p:cNvSpPr txBox="1"/>
          <p:nvPr/>
        </p:nvSpPr>
        <p:spPr>
          <a:xfrm>
            <a:off x="659313" y="3288925"/>
            <a:ext cx="1881900" cy="1145700"/>
          </a:xfrm>
          <a:prstGeom prst="rect">
            <a:avLst/>
          </a:prstGeom>
          <a:noFill/>
          <a:ln>
            <a:noFill/>
          </a:ln>
        </p:spPr>
        <p:txBody>
          <a:bodyPr anchorCtr="0" anchor="ctr" bIns="91425" lIns="91425" spcFirstLastPara="1" rIns="91425" wrap="square" tIns="91425">
            <a:normAutofit lnSpcReduction="10000"/>
          </a:bodyPr>
          <a:lstStyle/>
          <a:p>
            <a:pPr indent="0" lvl="0" marL="0" rtl="0" algn="l">
              <a:lnSpc>
                <a:spcPct val="100000"/>
              </a:lnSpc>
              <a:spcBef>
                <a:spcPts val="0"/>
              </a:spcBef>
              <a:spcAft>
                <a:spcPts val="0"/>
              </a:spcAft>
              <a:buNone/>
            </a:pPr>
            <a:r>
              <a:rPr b="1" lang="es" sz="1300">
                <a:solidFill>
                  <a:srgbClr val="233A44"/>
                </a:solidFill>
                <a:latin typeface="Calibri"/>
                <a:ea typeface="Calibri"/>
                <a:cs typeface="Calibri"/>
                <a:sym typeface="Calibri"/>
              </a:rPr>
              <a:t>Integrantes:</a:t>
            </a:r>
            <a:endParaRPr b="1" sz="1300">
              <a:solidFill>
                <a:srgbClr val="233A44"/>
              </a:solidFill>
              <a:latin typeface="Calibri"/>
              <a:ea typeface="Calibri"/>
              <a:cs typeface="Calibri"/>
              <a:sym typeface="Calibri"/>
            </a:endParaRPr>
          </a:p>
          <a:p>
            <a:pPr indent="0" lvl="0" marL="0" rtl="0" algn="l">
              <a:lnSpc>
                <a:spcPct val="100000"/>
              </a:lnSpc>
              <a:spcBef>
                <a:spcPts val="0"/>
              </a:spcBef>
              <a:spcAft>
                <a:spcPts val="0"/>
              </a:spcAft>
              <a:buNone/>
            </a:pPr>
            <a:r>
              <a:rPr lang="es" sz="1300">
                <a:solidFill>
                  <a:srgbClr val="233A44"/>
                </a:solidFill>
                <a:latin typeface="Calibri"/>
                <a:ea typeface="Calibri"/>
                <a:cs typeface="Calibri"/>
                <a:sym typeface="Calibri"/>
              </a:rPr>
              <a:t>Bruno San Martín</a:t>
            </a:r>
            <a:endParaRPr sz="1300">
              <a:solidFill>
                <a:srgbClr val="233A44"/>
              </a:solidFill>
              <a:latin typeface="Calibri"/>
              <a:ea typeface="Calibri"/>
              <a:cs typeface="Calibri"/>
              <a:sym typeface="Calibri"/>
            </a:endParaRPr>
          </a:p>
          <a:p>
            <a:pPr indent="0" lvl="0" marL="0" rtl="0" algn="l">
              <a:lnSpc>
                <a:spcPct val="100000"/>
              </a:lnSpc>
              <a:spcBef>
                <a:spcPts val="0"/>
              </a:spcBef>
              <a:spcAft>
                <a:spcPts val="0"/>
              </a:spcAft>
              <a:buNone/>
            </a:pPr>
            <a:r>
              <a:rPr lang="es" sz="1300">
                <a:solidFill>
                  <a:srgbClr val="233A44"/>
                </a:solidFill>
                <a:latin typeface="Calibri"/>
                <a:ea typeface="Calibri"/>
                <a:cs typeface="Calibri"/>
                <a:sym typeface="Calibri"/>
              </a:rPr>
              <a:t>Carlos Saquel	</a:t>
            </a:r>
            <a:endParaRPr sz="1300">
              <a:solidFill>
                <a:srgbClr val="233A44"/>
              </a:solidFill>
              <a:latin typeface="Calibri"/>
              <a:ea typeface="Calibri"/>
              <a:cs typeface="Calibri"/>
              <a:sym typeface="Calibri"/>
            </a:endParaRPr>
          </a:p>
          <a:p>
            <a:pPr indent="0" lvl="0" marL="0" rtl="0" algn="l">
              <a:lnSpc>
                <a:spcPct val="100000"/>
              </a:lnSpc>
              <a:spcBef>
                <a:spcPts val="0"/>
              </a:spcBef>
              <a:spcAft>
                <a:spcPts val="0"/>
              </a:spcAft>
              <a:buNone/>
            </a:pPr>
            <a:r>
              <a:rPr lang="es" sz="1300">
                <a:solidFill>
                  <a:srgbClr val="233A44"/>
                </a:solidFill>
                <a:latin typeface="Calibri"/>
                <a:ea typeface="Calibri"/>
                <a:cs typeface="Calibri"/>
                <a:sym typeface="Calibri"/>
              </a:rPr>
              <a:t>Camilo Rivera</a:t>
            </a:r>
            <a:endParaRPr sz="1300">
              <a:solidFill>
                <a:srgbClr val="233A44"/>
              </a:solidFill>
              <a:latin typeface="Calibri"/>
              <a:ea typeface="Calibri"/>
              <a:cs typeface="Calibri"/>
              <a:sym typeface="Calibri"/>
            </a:endParaRPr>
          </a:p>
          <a:p>
            <a:pPr indent="0" lvl="0" marL="0" rtl="0" algn="l">
              <a:lnSpc>
                <a:spcPct val="100000"/>
              </a:lnSpc>
              <a:spcBef>
                <a:spcPts val="0"/>
              </a:spcBef>
              <a:spcAft>
                <a:spcPts val="0"/>
              </a:spcAft>
              <a:buNone/>
            </a:pPr>
            <a:r>
              <a:rPr lang="es" sz="1300">
                <a:solidFill>
                  <a:srgbClr val="233A44"/>
                </a:solidFill>
                <a:latin typeface="Calibri"/>
                <a:ea typeface="Calibri"/>
                <a:cs typeface="Calibri"/>
                <a:sym typeface="Calibri"/>
              </a:rPr>
              <a:t>Juan Ugalde</a:t>
            </a:r>
            <a:endParaRPr sz="1300">
              <a:solidFill>
                <a:srgbClr val="233A44"/>
              </a:solidFill>
              <a:latin typeface="Calibri"/>
              <a:ea typeface="Calibri"/>
              <a:cs typeface="Calibri"/>
              <a:sym typeface="Calibri"/>
            </a:endParaRPr>
          </a:p>
        </p:txBody>
      </p:sp>
      <p:sp>
        <p:nvSpPr>
          <p:cNvPr id="57" name="Google Shape;57;p13"/>
          <p:cNvSpPr txBox="1"/>
          <p:nvPr/>
        </p:nvSpPr>
        <p:spPr>
          <a:xfrm>
            <a:off x="3165300" y="4504425"/>
            <a:ext cx="2813400" cy="340800"/>
          </a:xfrm>
          <a:prstGeom prst="rect">
            <a:avLst/>
          </a:prstGeom>
          <a:noFill/>
          <a:ln>
            <a:noFill/>
          </a:ln>
        </p:spPr>
        <p:txBody>
          <a:bodyPr anchorCtr="0" anchor="ctr" bIns="91425" lIns="91425" spcFirstLastPara="1" rIns="91425" wrap="square" tIns="91425">
            <a:normAutofit fontScale="92500" lnSpcReduction="20000"/>
          </a:bodyPr>
          <a:lstStyle/>
          <a:p>
            <a:pPr indent="0" lvl="0" marL="0" rtl="0" algn="ctr">
              <a:lnSpc>
                <a:spcPct val="100000"/>
              </a:lnSpc>
              <a:spcBef>
                <a:spcPts val="0"/>
              </a:spcBef>
              <a:spcAft>
                <a:spcPts val="0"/>
              </a:spcAft>
              <a:buNone/>
            </a:pPr>
            <a:r>
              <a:rPr lang="es" sz="1300">
                <a:solidFill>
                  <a:srgbClr val="233A44"/>
                </a:solidFill>
                <a:latin typeface="Calibri"/>
                <a:ea typeface="Calibri"/>
                <a:cs typeface="Calibri"/>
                <a:sym typeface="Calibri"/>
              </a:rPr>
              <a:t>Domingo 6 de octubre de 2024</a:t>
            </a:r>
            <a:endParaRPr sz="1300">
              <a:solidFill>
                <a:srgbClr val="233A44"/>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464550" y="133950"/>
            <a:ext cx="7907700" cy="121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Histograma de los datos originales</a:t>
            </a:r>
            <a:endParaRPr/>
          </a:p>
        </p:txBody>
      </p:sp>
      <p:pic>
        <p:nvPicPr>
          <p:cNvPr id="126" name="Google Shape;126;p22"/>
          <p:cNvPicPr preferRelativeResize="0"/>
          <p:nvPr/>
        </p:nvPicPr>
        <p:blipFill>
          <a:blip r:embed="rId3">
            <a:alphaModFix/>
          </a:blip>
          <a:stretch>
            <a:fillRect/>
          </a:stretch>
        </p:blipFill>
        <p:spPr>
          <a:xfrm>
            <a:off x="232625" y="1171525"/>
            <a:ext cx="3996740" cy="3105426"/>
          </a:xfrm>
          <a:prstGeom prst="rect">
            <a:avLst/>
          </a:prstGeom>
          <a:noFill/>
          <a:ln>
            <a:noFill/>
          </a:ln>
        </p:spPr>
      </p:pic>
      <p:pic>
        <p:nvPicPr>
          <p:cNvPr id="127" name="Google Shape;127;p22"/>
          <p:cNvPicPr preferRelativeResize="0"/>
          <p:nvPr/>
        </p:nvPicPr>
        <p:blipFill>
          <a:blip r:embed="rId4">
            <a:alphaModFix/>
          </a:blip>
          <a:stretch>
            <a:fillRect/>
          </a:stretch>
        </p:blipFill>
        <p:spPr>
          <a:xfrm>
            <a:off x="4647200" y="1171525"/>
            <a:ext cx="3996751" cy="31054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464550" y="133950"/>
            <a:ext cx="7907700" cy="121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Histograma de los datos transformados con log</a:t>
            </a:r>
            <a:endParaRPr/>
          </a:p>
        </p:txBody>
      </p:sp>
      <p:pic>
        <p:nvPicPr>
          <p:cNvPr id="133" name="Google Shape;133;p23"/>
          <p:cNvPicPr preferRelativeResize="0"/>
          <p:nvPr/>
        </p:nvPicPr>
        <p:blipFill>
          <a:blip r:embed="rId3">
            <a:alphaModFix/>
          </a:blip>
          <a:stretch>
            <a:fillRect/>
          </a:stretch>
        </p:blipFill>
        <p:spPr>
          <a:xfrm>
            <a:off x="160425" y="1412275"/>
            <a:ext cx="3731525" cy="2936900"/>
          </a:xfrm>
          <a:prstGeom prst="rect">
            <a:avLst/>
          </a:prstGeom>
          <a:noFill/>
          <a:ln>
            <a:noFill/>
          </a:ln>
        </p:spPr>
      </p:pic>
      <p:pic>
        <p:nvPicPr>
          <p:cNvPr id="134" name="Google Shape;134;p23"/>
          <p:cNvPicPr preferRelativeResize="0"/>
          <p:nvPr/>
        </p:nvPicPr>
        <p:blipFill>
          <a:blip r:embed="rId4">
            <a:alphaModFix/>
          </a:blip>
          <a:stretch>
            <a:fillRect/>
          </a:stretch>
        </p:blipFill>
        <p:spPr>
          <a:xfrm>
            <a:off x="4648600" y="1238875"/>
            <a:ext cx="3951846" cy="31102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464550" y="133950"/>
            <a:ext cx="8472300" cy="121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Alternativa con Transformación </a:t>
            </a:r>
            <a:r>
              <a:rPr lang="es"/>
              <a:t>Logarítmica</a:t>
            </a:r>
            <a:endParaRPr/>
          </a:p>
        </p:txBody>
      </p:sp>
      <p:sp>
        <p:nvSpPr>
          <p:cNvPr id="140" name="Google Shape;140;p24"/>
          <p:cNvSpPr txBox="1"/>
          <p:nvPr/>
        </p:nvSpPr>
        <p:spPr>
          <a:xfrm>
            <a:off x="502800" y="871075"/>
            <a:ext cx="7777500" cy="633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500"/>
              </a:spcAft>
              <a:buNone/>
            </a:pPr>
            <a:r>
              <a:rPr lang="es" sz="1200">
                <a:solidFill>
                  <a:schemeClr val="accent2"/>
                </a:solidFill>
                <a:highlight>
                  <a:srgbClr val="FFFFFF"/>
                </a:highlight>
                <a:latin typeface="Roboto"/>
                <a:ea typeface="Roboto"/>
                <a:cs typeface="Roboto"/>
                <a:sym typeface="Roboto"/>
              </a:rPr>
              <a:t>Considerando la escala de los datos es una buena alternativa probar con una transformación </a:t>
            </a:r>
            <a:r>
              <a:rPr lang="es" sz="1200">
                <a:solidFill>
                  <a:schemeClr val="accent2"/>
                </a:solidFill>
                <a:highlight>
                  <a:srgbClr val="FFFFFF"/>
                </a:highlight>
                <a:latin typeface="Roboto"/>
                <a:ea typeface="Roboto"/>
                <a:cs typeface="Roboto"/>
                <a:sym typeface="Roboto"/>
              </a:rPr>
              <a:t>logarítmica:</a:t>
            </a:r>
            <a:endParaRPr sz="1200">
              <a:solidFill>
                <a:schemeClr val="accent2"/>
              </a:solidFill>
              <a:highlight>
                <a:srgbClr val="FFFFFF"/>
              </a:highlight>
              <a:latin typeface="Roboto"/>
              <a:ea typeface="Roboto"/>
              <a:cs typeface="Roboto"/>
              <a:sym typeface="Roboto"/>
            </a:endParaRPr>
          </a:p>
        </p:txBody>
      </p:sp>
      <p:grpSp>
        <p:nvGrpSpPr>
          <p:cNvPr id="141" name="Google Shape;141;p24"/>
          <p:cNvGrpSpPr/>
          <p:nvPr/>
        </p:nvGrpSpPr>
        <p:grpSpPr>
          <a:xfrm>
            <a:off x="542400" y="3523950"/>
            <a:ext cx="3762340" cy="1230478"/>
            <a:chOff x="253550" y="2224762"/>
            <a:chExt cx="4702925" cy="1524000"/>
          </a:xfrm>
        </p:grpSpPr>
        <p:pic>
          <p:nvPicPr>
            <p:cNvPr id="142" name="Google Shape;142;p24"/>
            <p:cNvPicPr preferRelativeResize="0"/>
            <p:nvPr/>
          </p:nvPicPr>
          <p:blipFill>
            <a:blip r:embed="rId3">
              <a:alphaModFix/>
            </a:blip>
            <a:stretch>
              <a:fillRect/>
            </a:stretch>
          </p:blipFill>
          <p:spPr>
            <a:xfrm>
              <a:off x="289225" y="2224762"/>
              <a:ext cx="4667250" cy="828675"/>
            </a:xfrm>
            <a:prstGeom prst="rect">
              <a:avLst/>
            </a:prstGeom>
            <a:noFill/>
            <a:ln>
              <a:noFill/>
            </a:ln>
          </p:spPr>
        </p:pic>
        <p:pic>
          <p:nvPicPr>
            <p:cNvPr id="143" name="Google Shape;143;p24"/>
            <p:cNvPicPr preferRelativeResize="0"/>
            <p:nvPr/>
          </p:nvPicPr>
          <p:blipFill>
            <a:blip r:embed="rId4">
              <a:alphaModFix/>
            </a:blip>
            <a:stretch>
              <a:fillRect/>
            </a:stretch>
          </p:blipFill>
          <p:spPr>
            <a:xfrm>
              <a:off x="253550" y="3129637"/>
              <a:ext cx="2028825" cy="619125"/>
            </a:xfrm>
            <a:prstGeom prst="rect">
              <a:avLst/>
            </a:prstGeom>
            <a:noFill/>
            <a:ln>
              <a:noFill/>
            </a:ln>
          </p:spPr>
        </p:pic>
      </p:grpSp>
      <p:grpSp>
        <p:nvGrpSpPr>
          <p:cNvPr id="144" name="Google Shape;144;p24"/>
          <p:cNvGrpSpPr/>
          <p:nvPr/>
        </p:nvGrpSpPr>
        <p:grpSpPr>
          <a:xfrm>
            <a:off x="4642000" y="3518589"/>
            <a:ext cx="3741420" cy="1241189"/>
            <a:chOff x="573000" y="3581712"/>
            <a:chExt cx="4676775" cy="1531387"/>
          </a:xfrm>
        </p:grpSpPr>
        <p:pic>
          <p:nvPicPr>
            <p:cNvPr id="145" name="Google Shape;145;p24"/>
            <p:cNvPicPr preferRelativeResize="0"/>
            <p:nvPr/>
          </p:nvPicPr>
          <p:blipFill>
            <a:blip r:embed="rId5">
              <a:alphaModFix/>
            </a:blip>
            <a:stretch>
              <a:fillRect/>
            </a:stretch>
          </p:blipFill>
          <p:spPr>
            <a:xfrm>
              <a:off x="573000" y="3581712"/>
              <a:ext cx="4676775" cy="914400"/>
            </a:xfrm>
            <a:prstGeom prst="rect">
              <a:avLst/>
            </a:prstGeom>
            <a:noFill/>
            <a:ln>
              <a:noFill/>
            </a:ln>
          </p:spPr>
        </p:pic>
        <p:pic>
          <p:nvPicPr>
            <p:cNvPr id="146" name="Google Shape;146;p24"/>
            <p:cNvPicPr preferRelativeResize="0"/>
            <p:nvPr/>
          </p:nvPicPr>
          <p:blipFill>
            <a:blip r:embed="rId6">
              <a:alphaModFix/>
            </a:blip>
            <a:stretch>
              <a:fillRect/>
            </a:stretch>
          </p:blipFill>
          <p:spPr>
            <a:xfrm>
              <a:off x="608275" y="4526700"/>
              <a:ext cx="4182875" cy="586400"/>
            </a:xfrm>
            <a:prstGeom prst="rect">
              <a:avLst/>
            </a:prstGeom>
            <a:noFill/>
            <a:ln>
              <a:noFill/>
            </a:ln>
          </p:spPr>
        </p:pic>
      </p:grpSp>
      <p:grpSp>
        <p:nvGrpSpPr>
          <p:cNvPr id="147" name="Google Shape;147;p24"/>
          <p:cNvGrpSpPr/>
          <p:nvPr/>
        </p:nvGrpSpPr>
        <p:grpSpPr>
          <a:xfrm>
            <a:off x="782263" y="2517463"/>
            <a:ext cx="7074884" cy="718154"/>
            <a:chOff x="502788" y="2149838"/>
            <a:chExt cx="7074884" cy="718154"/>
          </a:xfrm>
        </p:grpSpPr>
        <p:pic>
          <p:nvPicPr>
            <p:cNvPr id="148" name="Google Shape;148;p24"/>
            <p:cNvPicPr preferRelativeResize="0"/>
            <p:nvPr/>
          </p:nvPicPr>
          <p:blipFill>
            <a:blip r:embed="rId7">
              <a:alphaModFix/>
            </a:blip>
            <a:stretch>
              <a:fillRect/>
            </a:stretch>
          </p:blipFill>
          <p:spPr>
            <a:xfrm>
              <a:off x="502788" y="2149838"/>
              <a:ext cx="7074884" cy="478455"/>
            </a:xfrm>
            <a:prstGeom prst="rect">
              <a:avLst/>
            </a:prstGeom>
            <a:noFill/>
            <a:ln>
              <a:noFill/>
            </a:ln>
          </p:spPr>
        </p:pic>
        <p:pic>
          <p:nvPicPr>
            <p:cNvPr id="149" name="Google Shape;149;p24"/>
            <p:cNvPicPr preferRelativeResize="0"/>
            <p:nvPr/>
          </p:nvPicPr>
          <p:blipFill>
            <a:blip r:embed="rId8">
              <a:alphaModFix/>
            </a:blip>
            <a:stretch>
              <a:fillRect/>
            </a:stretch>
          </p:blipFill>
          <p:spPr>
            <a:xfrm>
              <a:off x="534874" y="2645591"/>
              <a:ext cx="1514480" cy="222400"/>
            </a:xfrm>
            <a:prstGeom prst="rect">
              <a:avLst/>
            </a:prstGeom>
            <a:noFill/>
            <a:ln>
              <a:noFill/>
            </a:ln>
          </p:spPr>
        </p:pic>
      </p:grpSp>
      <p:pic>
        <p:nvPicPr>
          <p:cNvPr id="150" name="Google Shape;150;p24"/>
          <p:cNvPicPr preferRelativeResize="0"/>
          <p:nvPr/>
        </p:nvPicPr>
        <p:blipFill>
          <a:blip r:embed="rId9">
            <a:alphaModFix/>
          </a:blip>
          <a:stretch>
            <a:fillRect/>
          </a:stretch>
        </p:blipFill>
        <p:spPr>
          <a:xfrm>
            <a:off x="2428988" y="1430088"/>
            <a:ext cx="3781425" cy="73342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5"/>
          <p:cNvSpPr txBox="1"/>
          <p:nvPr>
            <p:ph type="title"/>
          </p:nvPr>
        </p:nvSpPr>
        <p:spPr>
          <a:xfrm>
            <a:off x="464550" y="133950"/>
            <a:ext cx="7907700" cy="121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Regresión Lineal Simple - Transf. Log </a:t>
            </a:r>
            <a:endParaRPr/>
          </a:p>
        </p:txBody>
      </p:sp>
      <p:pic>
        <p:nvPicPr>
          <p:cNvPr id="156" name="Google Shape;156;p25"/>
          <p:cNvPicPr preferRelativeResize="0"/>
          <p:nvPr/>
        </p:nvPicPr>
        <p:blipFill>
          <a:blip r:embed="rId3">
            <a:alphaModFix/>
          </a:blip>
          <a:stretch>
            <a:fillRect/>
          </a:stretch>
        </p:blipFill>
        <p:spPr>
          <a:xfrm>
            <a:off x="83125" y="1409125"/>
            <a:ext cx="5067549" cy="3060400"/>
          </a:xfrm>
          <a:prstGeom prst="rect">
            <a:avLst/>
          </a:prstGeom>
          <a:noFill/>
          <a:ln>
            <a:noFill/>
          </a:ln>
        </p:spPr>
      </p:pic>
      <p:pic>
        <p:nvPicPr>
          <p:cNvPr id="157" name="Google Shape;157;p25"/>
          <p:cNvPicPr preferRelativeResize="0"/>
          <p:nvPr/>
        </p:nvPicPr>
        <p:blipFill>
          <a:blip r:embed="rId4">
            <a:alphaModFix/>
          </a:blip>
          <a:stretch>
            <a:fillRect/>
          </a:stretch>
        </p:blipFill>
        <p:spPr>
          <a:xfrm>
            <a:off x="5063000" y="1385238"/>
            <a:ext cx="3792350" cy="2965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6"/>
          <p:cNvSpPr txBox="1"/>
          <p:nvPr>
            <p:ph type="title"/>
          </p:nvPr>
        </p:nvSpPr>
        <p:spPr>
          <a:xfrm>
            <a:off x="464550" y="133950"/>
            <a:ext cx="8472300" cy="121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Resultados</a:t>
            </a:r>
            <a:endParaRPr/>
          </a:p>
        </p:txBody>
      </p:sp>
      <p:sp>
        <p:nvSpPr>
          <p:cNvPr id="163" name="Google Shape;163;p26"/>
          <p:cNvSpPr txBox="1"/>
          <p:nvPr/>
        </p:nvSpPr>
        <p:spPr>
          <a:xfrm>
            <a:off x="502800" y="956275"/>
            <a:ext cx="5622600" cy="4095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None/>
            </a:pPr>
            <a:r>
              <a:rPr b="1" lang="es" sz="1200">
                <a:solidFill>
                  <a:schemeClr val="accent2"/>
                </a:solidFill>
                <a:highlight>
                  <a:srgbClr val="FFFFFF"/>
                </a:highlight>
                <a:latin typeface="Roboto"/>
                <a:ea typeface="Roboto"/>
                <a:cs typeface="Roboto"/>
                <a:sym typeface="Roboto"/>
              </a:rPr>
              <a:t>R-squared (R-cuadrado): </a:t>
            </a:r>
            <a:r>
              <a:rPr lang="es" sz="1200">
                <a:solidFill>
                  <a:schemeClr val="accent2"/>
                </a:solidFill>
                <a:highlight>
                  <a:srgbClr val="FFFFFF"/>
                </a:highlight>
                <a:latin typeface="Roboto"/>
                <a:ea typeface="Roboto"/>
                <a:cs typeface="Roboto"/>
                <a:sym typeface="Roboto"/>
              </a:rPr>
              <a:t>0.686  </a:t>
            </a:r>
            <a:endParaRPr sz="1200">
              <a:solidFill>
                <a:schemeClr val="accent2"/>
              </a:solidFill>
              <a:highlight>
                <a:srgbClr val="FFFFFF"/>
              </a:highlight>
              <a:latin typeface="Roboto"/>
              <a:ea typeface="Roboto"/>
              <a:cs typeface="Roboto"/>
              <a:sym typeface="Roboto"/>
            </a:endParaRPr>
          </a:p>
          <a:p>
            <a:pPr indent="0" lvl="0" marL="0" rtl="0" algn="just">
              <a:lnSpc>
                <a:spcPct val="115000"/>
              </a:lnSpc>
              <a:spcBef>
                <a:spcPts val="1200"/>
              </a:spcBef>
              <a:spcAft>
                <a:spcPts val="0"/>
              </a:spcAft>
              <a:buNone/>
            </a:pPr>
            <a:r>
              <a:rPr i="1" lang="es" sz="1200">
                <a:solidFill>
                  <a:schemeClr val="accent2"/>
                </a:solidFill>
                <a:highlight>
                  <a:srgbClr val="FFFFFF"/>
                </a:highlight>
                <a:latin typeface="Roboto"/>
                <a:ea typeface="Roboto"/>
                <a:cs typeface="Roboto"/>
                <a:sym typeface="Roboto"/>
              </a:rPr>
              <a:t>Interpretación</a:t>
            </a:r>
            <a:r>
              <a:rPr lang="es" sz="1200">
                <a:solidFill>
                  <a:schemeClr val="accent2"/>
                </a:solidFill>
                <a:highlight>
                  <a:srgbClr val="FFFFFF"/>
                </a:highlight>
                <a:latin typeface="Roboto"/>
                <a:ea typeface="Roboto"/>
                <a:cs typeface="Roboto"/>
                <a:sym typeface="Roboto"/>
              </a:rPr>
              <a:t>: El valor de R-cuadrado indica qué porcentaje de la variación en la variable dependiente (Spotify Streams Log) puede explicarse por la variable independiente (Shazam Counts Log). En este caso, un valor de 0.686 significa que el 68.6% de la variación </a:t>
            </a:r>
            <a:r>
              <a:rPr lang="es" sz="1200">
                <a:solidFill>
                  <a:schemeClr val="accent2"/>
                </a:solidFill>
                <a:highlight>
                  <a:srgbClr val="FFFFFF"/>
                </a:highlight>
                <a:latin typeface="Roboto"/>
                <a:ea typeface="Roboto"/>
                <a:cs typeface="Roboto"/>
                <a:sym typeface="Roboto"/>
              </a:rPr>
              <a:t>en el logaritmo </a:t>
            </a:r>
            <a:r>
              <a:rPr lang="es" sz="1200">
                <a:solidFill>
                  <a:schemeClr val="accent2"/>
                </a:solidFill>
                <a:highlight>
                  <a:srgbClr val="FFFFFF"/>
                </a:highlight>
                <a:latin typeface="Roboto"/>
                <a:ea typeface="Roboto"/>
                <a:cs typeface="Roboto"/>
                <a:sym typeface="Roboto"/>
              </a:rPr>
              <a:t>de las reproducciones de Spotify puede explicarse por el logaritmo de las búsquedas en Shazam. Es un valor moderado, lo que sugiere que hay una relación importante entre ambas variables, aunque no es perfecta.</a:t>
            </a:r>
            <a:endParaRPr sz="1200">
              <a:solidFill>
                <a:schemeClr val="accent2"/>
              </a:solidFill>
              <a:highlight>
                <a:srgbClr val="FFFFFF"/>
              </a:highlight>
              <a:latin typeface="Roboto"/>
              <a:ea typeface="Roboto"/>
              <a:cs typeface="Roboto"/>
              <a:sym typeface="Roboto"/>
            </a:endParaRPr>
          </a:p>
          <a:p>
            <a:pPr indent="0" lvl="0" marL="0" rtl="0" algn="just">
              <a:lnSpc>
                <a:spcPct val="115000"/>
              </a:lnSpc>
              <a:spcBef>
                <a:spcPts val="1200"/>
              </a:spcBef>
              <a:spcAft>
                <a:spcPts val="0"/>
              </a:spcAft>
              <a:buNone/>
            </a:pPr>
            <a:r>
              <a:rPr b="1" lang="es" sz="1200">
                <a:solidFill>
                  <a:schemeClr val="accent2"/>
                </a:solidFill>
                <a:highlight>
                  <a:srgbClr val="FFFFFF"/>
                </a:highlight>
                <a:latin typeface="Roboto"/>
                <a:ea typeface="Roboto"/>
                <a:cs typeface="Roboto"/>
                <a:sym typeface="Roboto"/>
              </a:rPr>
              <a:t>Coeficiente de Shazam Counts: </a:t>
            </a:r>
            <a:r>
              <a:rPr lang="es" sz="1200">
                <a:solidFill>
                  <a:schemeClr val="accent2"/>
                </a:solidFill>
                <a:highlight>
                  <a:srgbClr val="FFFFFF"/>
                </a:highlight>
                <a:latin typeface="Roboto"/>
                <a:ea typeface="Roboto"/>
                <a:cs typeface="Roboto"/>
                <a:sym typeface="Roboto"/>
              </a:rPr>
              <a:t>0.808  </a:t>
            </a:r>
            <a:endParaRPr sz="1200">
              <a:solidFill>
                <a:schemeClr val="accent2"/>
              </a:solidFill>
              <a:highlight>
                <a:srgbClr val="FFFFFF"/>
              </a:highlight>
              <a:latin typeface="Roboto"/>
              <a:ea typeface="Roboto"/>
              <a:cs typeface="Roboto"/>
              <a:sym typeface="Roboto"/>
            </a:endParaRPr>
          </a:p>
          <a:p>
            <a:pPr indent="0" lvl="0" marL="0" rtl="0" algn="just">
              <a:lnSpc>
                <a:spcPct val="115000"/>
              </a:lnSpc>
              <a:spcBef>
                <a:spcPts val="1200"/>
              </a:spcBef>
              <a:spcAft>
                <a:spcPts val="0"/>
              </a:spcAft>
              <a:buNone/>
            </a:pPr>
            <a:r>
              <a:rPr i="1" lang="es" sz="1200">
                <a:solidFill>
                  <a:schemeClr val="accent2"/>
                </a:solidFill>
                <a:highlight>
                  <a:srgbClr val="FFFFFF"/>
                </a:highlight>
                <a:latin typeface="Roboto"/>
                <a:ea typeface="Roboto"/>
                <a:cs typeface="Roboto"/>
                <a:sym typeface="Roboto"/>
              </a:rPr>
              <a:t>Interpretación</a:t>
            </a:r>
            <a:r>
              <a:rPr lang="es" sz="1200">
                <a:solidFill>
                  <a:schemeClr val="accent2"/>
                </a:solidFill>
                <a:highlight>
                  <a:srgbClr val="FFFFFF"/>
                </a:highlight>
                <a:latin typeface="Roboto"/>
                <a:ea typeface="Roboto"/>
                <a:cs typeface="Roboto"/>
                <a:sym typeface="Roboto"/>
              </a:rPr>
              <a:t>: Este coeficiente indica que, en promedio, por cada incremento de un 1% adicional de </a:t>
            </a:r>
            <a:r>
              <a:rPr lang="es" sz="1200">
                <a:solidFill>
                  <a:schemeClr val="accent2"/>
                </a:solidFill>
                <a:highlight>
                  <a:srgbClr val="FFFFFF"/>
                </a:highlight>
                <a:latin typeface="Roboto"/>
                <a:ea typeface="Roboto"/>
                <a:cs typeface="Roboto"/>
                <a:sym typeface="Roboto"/>
              </a:rPr>
              <a:t>búsquedas</a:t>
            </a:r>
            <a:r>
              <a:rPr lang="es" sz="1200">
                <a:solidFill>
                  <a:schemeClr val="accent2"/>
                </a:solidFill>
                <a:highlight>
                  <a:srgbClr val="FFFFFF"/>
                </a:highlight>
                <a:latin typeface="Roboto"/>
                <a:ea typeface="Roboto"/>
                <a:cs typeface="Roboto"/>
                <a:sym typeface="Roboto"/>
              </a:rPr>
              <a:t> en Shazam, se asocia aproximadamente un incremento en 0.808% de reproducciones adicionales en Spotify. Es decir, la relación es positiva, y un aumento en las búsquedas en Shazam lleva a un aumento en las reproducciones en Spotify.</a:t>
            </a:r>
            <a:endParaRPr sz="1200">
              <a:solidFill>
                <a:schemeClr val="accent2"/>
              </a:solidFill>
              <a:highlight>
                <a:srgbClr val="FFFFFF"/>
              </a:highlight>
              <a:latin typeface="Roboto"/>
              <a:ea typeface="Roboto"/>
              <a:cs typeface="Roboto"/>
              <a:sym typeface="Roboto"/>
            </a:endParaRPr>
          </a:p>
          <a:p>
            <a:pPr indent="0" lvl="0" marL="0" rtl="0" algn="just">
              <a:lnSpc>
                <a:spcPct val="115000"/>
              </a:lnSpc>
              <a:spcBef>
                <a:spcPts val="1200"/>
              </a:spcBef>
              <a:spcAft>
                <a:spcPts val="500"/>
              </a:spcAft>
              <a:buNone/>
            </a:pPr>
            <a:r>
              <a:t/>
            </a:r>
            <a:endParaRPr sz="1200">
              <a:solidFill>
                <a:schemeClr val="accent1"/>
              </a:solidFill>
              <a:latin typeface="Lato"/>
              <a:ea typeface="Lato"/>
              <a:cs typeface="Lato"/>
              <a:sym typeface="Lato"/>
            </a:endParaRPr>
          </a:p>
        </p:txBody>
      </p:sp>
      <p:pic>
        <p:nvPicPr>
          <p:cNvPr id="164" name="Google Shape;164;p26"/>
          <p:cNvPicPr preferRelativeResize="0"/>
          <p:nvPr/>
        </p:nvPicPr>
        <p:blipFill>
          <a:blip r:embed="rId3">
            <a:alphaModFix/>
          </a:blip>
          <a:stretch>
            <a:fillRect/>
          </a:stretch>
        </p:blipFill>
        <p:spPr>
          <a:xfrm>
            <a:off x="6434303" y="1077678"/>
            <a:ext cx="1192550" cy="450175"/>
          </a:xfrm>
          <a:prstGeom prst="rect">
            <a:avLst/>
          </a:prstGeom>
          <a:noFill/>
          <a:ln cap="flat" cmpd="sng" w="9525">
            <a:solidFill>
              <a:schemeClr val="dk2"/>
            </a:solidFill>
            <a:prstDash val="solid"/>
            <a:round/>
            <a:headEnd len="sm" w="sm" type="none"/>
            <a:tailEnd len="sm" w="sm" type="none"/>
          </a:ln>
        </p:spPr>
      </p:pic>
      <p:pic>
        <p:nvPicPr>
          <p:cNvPr id="165" name="Google Shape;165;p26"/>
          <p:cNvPicPr preferRelativeResize="0"/>
          <p:nvPr/>
        </p:nvPicPr>
        <p:blipFill>
          <a:blip r:embed="rId4">
            <a:alphaModFix/>
          </a:blip>
          <a:stretch>
            <a:fillRect/>
          </a:stretch>
        </p:blipFill>
        <p:spPr>
          <a:xfrm>
            <a:off x="6349100" y="2646084"/>
            <a:ext cx="2502550" cy="71597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464550" y="133950"/>
            <a:ext cx="8472300" cy="121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Resultados</a:t>
            </a:r>
            <a:endParaRPr/>
          </a:p>
        </p:txBody>
      </p:sp>
      <p:sp>
        <p:nvSpPr>
          <p:cNvPr id="171" name="Google Shape;171;p27"/>
          <p:cNvSpPr txBox="1"/>
          <p:nvPr/>
        </p:nvSpPr>
        <p:spPr>
          <a:xfrm>
            <a:off x="502800" y="871075"/>
            <a:ext cx="6799200" cy="3584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b="1" lang="es" sz="1200">
                <a:solidFill>
                  <a:schemeClr val="accent2"/>
                </a:solidFill>
                <a:highlight>
                  <a:srgbClr val="FFFFFF"/>
                </a:highlight>
                <a:latin typeface="Roboto"/>
                <a:ea typeface="Roboto"/>
                <a:cs typeface="Roboto"/>
                <a:sym typeface="Roboto"/>
              </a:rPr>
              <a:t>Intercepto (const): </a:t>
            </a:r>
            <a:r>
              <a:rPr lang="es" sz="1200">
                <a:solidFill>
                  <a:schemeClr val="accent2"/>
                </a:solidFill>
                <a:highlight>
                  <a:srgbClr val="FFFFFF"/>
                </a:highlight>
                <a:latin typeface="Roboto"/>
                <a:ea typeface="Roboto"/>
                <a:cs typeface="Roboto"/>
                <a:sym typeface="Roboto"/>
              </a:rPr>
              <a:t>3.504  </a:t>
            </a:r>
            <a:endParaRPr sz="1200">
              <a:solidFill>
                <a:schemeClr val="accent2"/>
              </a:solidFill>
              <a:highlight>
                <a:srgbClr val="FFFFFF"/>
              </a:highlight>
              <a:latin typeface="Roboto"/>
              <a:ea typeface="Roboto"/>
              <a:cs typeface="Roboto"/>
              <a:sym typeface="Roboto"/>
            </a:endParaRPr>
          </a:p>
          <a:p>
            <a:pPr indent="0" lvl="0" marL="0" rtl="0" algn="just">
              <a:lnSpc>
                <a:spcPct val="115000"/>
              </a:lnSpc>
              <a:spcBef>
                <a:spcPts val="1200"/>
              </a:spcBef>
              <a:spcAft>
                <a:spcPts val="0"/>
              </a:spcAft>
              <a:buNone/>
            </a:pPr>
            <a:r>
              <a:rPr i="1" lang="es" sz="1200">
                <a:solidFill>
                  <a:schemeClr val="accent2"/>
                </a:solidFill>
                <a:highlight>
                  <a:srgbClr val="FFFFFF"/>
                </a:highlight>
                <a:latin typeface="Roboto"/>
                <a:ea typeface="Roboto"/>
                <a:cs typeface="Roboto"/>
                <a:sym typeface="Roboto"/>
              </a:rPr>
              <a:t>Interpretación</a:t>
            </a:r>
            <a:r>
              <a:rPr lang="es" sz="1200">
                <a:solidFill>
                  <a:schemeClr val="accent2"/>
                </a:solidFill>
                <a:highlight>
                  <a:srgbClr val="FFFFFF"/>
                </a:highlight>
                <a:latin typeface="Roboto"/>
                <a:ea typeface="Roboto"/>
                <a:cs typeface="Roboto"/>
                <a:sym typeface="Roboto"/>
              </a:rPr>
              <a:t>: El valor del intercepto (3.504) representa el valor estimado del logaritmo de las reproducciones de Spotify cuando las búsquedas en Shazam son cero. Al invertir la transformación tenemos que el valor estimado de las reproducciones de Spotify son alrededor de 3196 cuando las </a:t>
            </a:r>
            <a:r>
              <a:rPr lang="es" sz="1200">
                <a:solidFill>
                  <a:schemeClr val="accent2"/>
                </a:solidFill>
                <a:highlight>
                  <a:srgbClr val="FFFFFF"/>
                </a:highlight>
                <a:latin typeface="Roboto"/>
                <a:ea typeface="Roboto"/>
                <a:cs typeface="Roboto"/>
                <a:sym typeface="Roboto"/>
              </a:rPr>
              <a:t>búsquedas</a:t>
            </a:r>
            <a:r>
              <a:rPr lang="es" sz="1200">
                <a:solidFill>
                  <a:schemeClr val="accent2"/>
                </a:solidFill>
                <a:highlight>
                  <a:srgbClr val="FFFFFF"/>
                </a:highlight>
                <a:latin typeface="Roboto"/>
                <a:ea typeface="Roboto"/>
                <a:cs typeface="Roboto"/>
                <a:sym typeface="Roboto"/>
              </a:rPr>
              <a:t> en Shazam son 0.</a:t>
            </a:r>
            <a:endParaRPr sz="1200">
              <a:solidFill>
                <a:schemeClr val="accent2"/>
              </a:solidFill>
              <a:highlight>
                <a:srgbClr val="FFFFFF"/>
              </a:highlight>
              <a:latin typeface="Roboto"/>
              <a:ea typeface="Roboto"/>
              <a:cs typeface="Roboto"/>
              <a:sym typeface="Roboto"/>
            </a:endParaRPr>
          </a:p>
          <a:p>
            <a:pPr indent="0" lvl="0" marL="0" rtl="0" algn="just">
              <a:lnSpc>
                <a:spcPct val="115000"/>
              </a:lnSpc>
              <a:spcBef>
                <a:spcPts val="1200"/>
              </a:spcBef>
              <a:spcAft>
                <a:spcPts val="0"/>
              </a:spcAft>
              <a:buClr>
                <a:schemeClr val="dk1"/>
              </a:buClr>
              <a:buSzPts val="1100"/>
              <a:buFont typeface="Arial"/>
              <a:buNone/>
            </a:pPr>
            <a:r>
              <a:rPr b="1" lang="es" sz="1200">
                <a:solidFill>
                  <a:schemeClr val="accent2"/>
                </a:solidFill>
                <a:highlight>
                  <a:srgbClr val="FFFFFF"/>
                </a:highlight>
                <a:latin typeface="Roboto"/>
                <a:ea typeface="Roboto"/>
                <a:cs typeface="Roboto"/>
                <a:sym typeface="Roboto"/>
              </a:rPr>
              <a:t>P-valor de Shazam Counts: </a:t>
            </a:r>
            <a:r>
              <a:rPr lang="es" sz="1200">
                <a:solidFill>
                  <a:schemeClr val="accent2"/>
                </a:solidFill>
                <a:highlight>
                  <a:srgbClr val="FFFFFF"/>
                </a:highlight>
                <a:latin typeface="Roboto"/>
                <a:ea typeface="Roboto"/>
                <a:cs typeface="Roboto"/>
                <a:sym typeface="Roboto"/>
              </a:rPr>
              <a:t>0.000 </a:t>
            </a:r>
            <a:endParaRPr sz="1200">
              <a:solidFill>
                <a:schemeClr val="accent2"/>
              </a:solidFill>
              <a:highlight>
                <a:srgbClr val="FFFFFF"/>
              </a:highlight>
              <a:latin typeface="Roboto"/>
              <a:ea typeface="Roboto"/>
              <a:cs typeface="Roboto"/>
              <a:sym typeface="Roboto"/>
            </a:endParaRPr>
          </a:p>
          <a:p>
            <a:pPr indent="0" lvl="0" marL="0" rtl="0" algn="just">
              <a:lnSpc>
                <a:spcPct val="115000"/>
              </a:lnSpc>
              <a:spcBef>
                <a:spcPts val="1200"/>
              </a:spcBef>
              <a:spcAft>
                <a:spcPts val="0"/>
              </a:spcAft>
              <a:buClr>
                <a:schemeClr val="dk1"/>
              </a:buClr>
              <a:buSzPts val="1100"/>
              <a:buFont typeface="Arial"/>
              <a:buNone/>
            </a:pPr>
            <a:r>
              <a:rPr i="1" lang="es" sz="1200">
                <a:solidFill>
                  <a:schemeClr val="accent2"/>
                </a:solidFill>
                <a:highlight>
                  <a:srgbClr val="FFFFFF"/>
                </a:highlight>
                <a:latin typeface="Roboto"/>
                <a:ea typeface="Roboto"/>
                <a:cs typeface="Roboto"/>
                <a:sym typeface="Roboto"/>
              </a:rPr>
              <a:t>Interpretación</a:t>
            </a:r>
            <a:r>
              <a:rPr lang="es" sz="1200">
                <a:solidFill>
                  <a:schemeClr val="accent2"/>
                </a:solidFill>
                <a:highlight>
                  <a:srgbClr val="FFFFFF"/>
                </a:highlight>
                <a:latin typeface="Roboto"/>
                <a:ea typeface="Roboto"/>
                <a:cs typeface="Roboto"/>
                <a:sym typeface="Roboto"/>
              </a:rPr>
              <a:t>: El p-valor es prácticamente cero, lo que significa que la relación entre los logaritmos de las búsquedas en Shazam y los logaritmos de las reproducciones de Spotify es estadísticamente significativa. En otras palabras, es muy poco probable que esta relación ocurra por azar.</a:t>
            </a:r>
            <a:endParaRPr sz="1200">
              <a:solidFill>
                <a:schemeClr val="accent2"/>
              </a:solidFill>
              <a:highlight>
                <a:srgbClr val="FFFFFF"/>
              </a:highlight>
              <a:latin typeface="Roboto"/>
              <a:ea typeface="Roboto"/>
              <a:cs typeface="Roboto"/>
              <a:sym typeface="Roboto"/>
            </a:endParaRPr>
          </a:p>
          <a:p>
            <a:pPr indent="0" lvl="0" marL="0" rtl="0" algn="just">
              <a:lnSpc>
                <a:spcPct val="115000"/>
              </a:lnSpc>
              <a:spcBef>
                <a:spcPts val="1200"/>
              </a:spcBef>
              <a:spcAft>
                <a:spcPts val="0"/>
              </a:spcAft>
              <a:buNone/>
            </a:pPr>
            <a:r>
              <a:rPr b="1" lang="es" sz="1200">
                <a:solidFill>
                  <a:schemeClr val="accent2"/>
                </a:solidFill>
                <a:highlight>
                  <a:srgbClr val="FFFFFF"/>
                </a:highlight>
                <a:latin typeface="Roboto"/>
                <a:ea typeface="Roboto"/>
                <a:cs typeface="Roboto"/>
                <a:sym typeface="Roboto"/>
              </a:rPr>
              <a:t>F-statistic:</a:t>
            </a:r>
            <a:r>
              <a:rPr lang="es" sz="1200">
                <a:solidFill>
                  <a:schemeClr val="accent2"/>
                </a:solidFill>
                <a:highlight>
                  <a:srgbClr val="FFFFFF"/>
                </a:highlight>
                <a:latin typeface="Roboto"/>
                <a:ea typeface="Roboto"/>
                <a:cs typeface="Roboto"/>
                <a:sym typeface="Roboto"/>
              </a:rPr>
              <a:t> </a:t>
            </a:r>
            <a:r>
              <a:rPr lang="es" sz="1200">
                <a:solidFill>
                  <a:schemeClr val="accent2"/>
                </a:solidFill>
                <a:highlight>
                  <a:srgbClr val="FFFFFF"/>
                </a:highlight>
                <a:latin typeface="Roboto"/>
                <a:ea typeface="Roboto"/>
                <a:cs typeface="Roboto"/>
                <a:sym typeface="Roboto"/>
              </a:rPr>
              <a:t>8682 </a:t>
            </a:r>
            <a:endParaRPr sz="1200">
              <a:solidFill>
                <a:schemeClr val="accent2"/>
              </a:solidFill>
              <a:highlight>
                <a:srgbClr val="FFFFFF"/>
              </a:highlight>
              <a:latin typeface="Roboto"/>
              <a:ea typeface="Roboto"/>
              <a:cs typeface="Roboto"/>
              <a:sym typeface="Roboto"/>
            </a:endParaRPr>
          </a:p>
          <a:p>
            <a:pPr indent="0" lvl="0" marL="0" rtl="0" algn="just">
              <a:lnSpc>
                <a:spcPct val="115000"/>
              </a:lnSpc>
              <a:spcBef>
                <a:spcPts val="1200"/>
              </a:spcBef>
              <a:spcAft>
                <a:spcPts val="500"/>
              </a:spcAft>
              <a:buNone/>
            </a:pPr>
            <a:r>
              <a:rPr i="1" lang="es" sz="1200">
                <a:solidFill>
                  <a:schemeClr val="accent2"/>
                </a:solidFill>
                <a:highlight>
                  <a:srgbClr val="FFFFFF"/>
                </a:highlight>
                <a:latin typeface="Roboto"/>
                <a:ea typeface="Roboto"/>
                <a:cs typeface="Roboto"/>
                <a:sym typeface="Roboto"/>
              </a:rPr>
              <a:t>Interpretación</a:t>
            </a:r>
            <a:r>
              <a:rPr lang="es" sz="1200">
                <a:solidFill>
                  <a:schemeClr val="accent2"/>
                </a:solidFill>
                <a:highlight>
                  <a:srgbClr val="FFFFFF"/>
                </a:highlight>
                <a:latin typeface="Roboto"/>
                <a:ea typeface="Roboto"/>
                <a:cs typeface="Roboto"/>
                <a:sym typeface="Roboto"/>
              </a:rPr>
              <a:t>: Un valor alto como este, junto con un p-valor asociado de 0.000, indica que el modelo en su conjunto es altamente significativo.</a:t>
            </a:r>
            <a:endParaRPr sz="1200">
              <a:solidFill>
                <a:schemeClr val="accent2"/>
              </a:solidFill>
              <a:highlight>
                <a:srgbClr val="FFFFFF"/>
              </a:highlight>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28"/>
          <p:cNvPicPr preferRelativeResize="0"/>
          <p:nvPr/>
        </p:nvPicPr>
        <p:blipFill rotWithShape="1">
          <a:blip r:embed="rId3">
            <a:alphaModFix/>
          </a:blip>
          <a:srcRect b="0" l="0" r="66609" t="15732"/>
          <a:stretch/>
        </p:blipFill>
        <p:spPr>
          <a:xfrm>
            <a:off x="0" y="0"/>
            <a:ext cx="2717400" cy="5143500"/>
          </a:xfrm>
          <a:prstGeom prst="rect">
            <a:avLst/>
          </a:prstGeom>
          <a:noFill/>
          <a:ln>
            <a:noFill/>
          </a:ln>
        </p:spPr>
      </p:pic>
      <p:sp>
        <p:nvSpPr>
          <p:cNvPr id="177" name="Google Shape;177;p28"/>
          <p:cNvSpPr txBox="1"/>
          <p:nvPr>
            <p:ph idx="4294967295" type="body"/>
          </p:nvPr>
        </p:nvSpPr>
        <p:spPr>
          <a:xfrm>
            <a:off x="3212700" y="1010875"/>
            <a:ext cx="5452800" cy="2840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s" sz="1200">
                <a:solidFill>
                  <a:schemeClr val="dk1"/>
                </a:solidFill>
                <a:latin typeface="Lato"/>
                <a:ea typeface="Lato"/>
                <a:cs typeface="Lato"/>
                <a:sym typeface="Lato"/>
              </a:rPr>
              <a:t>La regresión lineal simple muestra que existe una relación significativa y positiva entre los reconocimientos de canciones en en Shazam y las reproducciones en Spotify. Un mayor número de búsquedas en Shazam se asocia con un mayor número de reproducciones en Spotify.</a:t>
            </a:r>
            <a:endParaRPr sz="1200">
              <a:solidFill>
                <a:schemeClr val="dk1"/>
              </a:solidFill>
              <a:latin typeface="Lato"/>
              <a:ea typeface="Lato"/>
              <a:cs typeface="Lato"/>
              <a:sym typeface="Lato"/>
            </a:endParaRPr>
          </a:p>
          <a:p>
            <a:pPr indent="0" lvl="0" marL="0" rtl="0" algn="just">
              <a:spcBef>
                <a:spcPts val="1200"/>
              </a:spcBef>
              <a:spcAft>
                <a:spcPts val="0"/>
              </a:spcAft>
              <a:buNone/>
            </a:pPr>
            <a:r>
              <a:rPr lang="es" sz="1200">
                <a:solidFill>
                  <a:schemeClr val="dk1"/>
                </a:solidFill>
                <a:latin typeface="Lato"/>
                <a:ea typeface="Lato"/>
                <a:cs typeface="Lato"/>
                <a:sym typeface="Lato"/>
              </a:rPr>
              <a:t>Sin embargo, hay otros factores que explican el 46% restante de la variabilidad en las reproducciones, por lo que se podría necesitar incluir más variables para mejorar el ajuste del modelo.</a:t>
            </a:r>
            <a:endParaRPr sz="1200">
              <a:solidFill>
                <a:schemeClr val="dk1"/>
              </a:solidFill>
              <a:latin typeface="Lato"/>
              <a:ea typeface="Lato"/>
              <a:cs typeface="Lato"/>
              <a:sym typeface="Lato"/>
            </a:endParaRPr>
          </a:p>
          <a:p>
            <a:pPr indent="0" lvl="0" marL="0" rtl="0" algn="just">
              <a:spcBef>
                <a:spcPts val="1200"/>
              </a:spcBef>
              <a:spcAft>
                <a:spcPts val="1200"/>
              </a:spcAft>
              <a:buNone/>
            </a:pPr>
            <a:r>
              <a:rPr lang="es" sz="1200">
                <a:solidFill>
                  <a:schemeClr val="dk1"/>
                </a:solidFill>
                <a:latin typeface="Lato"/>
                <a:ea typeface="Lato"/>
                <a:cs typeface="Lato"/>
                <a:sym typeface="Lato"/>
              </a:rPr>
              <a:t>Al aplicar una transformación logarítmica el modelo logra mejor la variabilidad de las reproducciones, aunque todavía queda un 31.4% de la variabilidad explicados por otros factores.</a:t>
            </a:r>
            <a:endParaRPr sz="1200">
              <a:solidFill>
                <a:schemeClr val="dk1"/>
              </a:solidFill>
              <a:latin typeface="Lato"/>
              <a:ea typeface="Lato"/>
              <a:cs typeface="Lato"/>
              <a:sym typeface="Lato"/>
            </a:endParaRPr>
          </a:p>
        </p:txBody>
      </p:sp>
      <p:sp>
        <p:nvSpPr>
          <p:cNvPr id="178" name="Google Shape;178;p28"/>
          <p:cNvSpPr txBox="1"/>
          <p:nvPr>
            <p:ph idx="4294967295" type="title"/>
          </p:nvPr>
        </p:nvSpPr>
        <p:spPr>
          <a:xfrm>
            <a:off x="3212700" y="277325"/>
            <a:ext cx="330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sz="3000"/>
              <a:t>Conclusión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idx="4294967295" type="body"/>
          </p:nvPr>
        </p:nvSpPr>
        <p:spPr>
          <a:xfrm>
            <a:off x="3831325" y="2047825"/>
            <a:ext cx="5166600" cy="15861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None/>
            </a:pPr>
            <a:r>
              <a:rPr lang="es" sz="1200">
                <a:latin typeface="Arial"/>
                <a:ea typeface="Arial"/>
                <a:cs typeface="Arial"/>
                <a:sym typeface="Arial"/>
              </a:rPr>
              <a:t>En esta segunda entrega, se llevará a cabo una regresión lineal utilizando el mismo dataset "Most Streamed Spotify Songs 2024". El objetivo es analizar la relación entre diferentes variables del conjunto de datos, en búsqueda de factores como las reproducciones y los likes influyen en el éxito y popularidad de las canciones en diversas plataformas. </a:t>
            </a:r>
            <a:endParaRPr sz="1200">
              <a:latin typeface="Arial"/>
              <a:ea typeface="Arial"/>
              <a:cs typeface="Arial"/>
              <a:sym typeface="Arial"/>
            </a:endParaRPr>
          </a:p>
        </p:txBody>
      </p:sp>
      <p:pic>
        <p:nvPicPr>
          <p:cNvPr id="63" name="Google Shape;63;p14"/>
          <p:cNvPicPr preferRelativeResize="0"/>
          <p:nvPr/>
        </p:nvPicPr>
        <p:blipFill>
          <a:blip r:embed="rId3">
            <a:alphaModFix/>
          </a:blip>
          <a:stretch>
            <a:fillRect/>
          </a:stretch>
        </p:blipFill>
        <p:spPr>
          <a:xfrm>
            <a:off x="0" y="0"/>
            <a:ext cx="3428149" cy="5143500"/>
          </a:xfrm>
          <a:prstGeom prst="rect">
            <a:avLst/>
          </a:prstGeom>
          <a:noFill/>
          <a:ln>
            <a:noFill/>
          </a:ln>
        </p:spPr>
      </p:pic>
      <p:sp>
        <p:nvSpPr>
          <p:cNvPr id="64" name="Google Shape;64;p14"/>
          <p:cNvSpPr txBox="1"/>
          <p:nvPr/>
        </p:nvSpPr>
        <p:spPr>
          <a:xfrm>
            <a:off x="3780475" y="4503625"/>
            <a:ext cx="5268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solidFill>
                  <a:srgbClr val="212121"/>
                </a:solidFill>
                <a:highlight>
                  <a:srgbClr val="FFFFFF"/>
                </a:highlight>
                <a:latin typeface="Roboto"/>
                <a:ea typeface="Roboto"/>
                <a:cs typeface="Roboto"/>
                <a:sym typeface="Roboto"/>
              </a:rPr>
              <a:t>Link del dataset: </a:t>
            </a:r>
            <a:r>
              <a:rPr lang="es" sz="1000" u="sng">
                <a:solidFill>
                  <a:schemeClr val="hlink"/>
                </a:solidFill>
                <a:highlight>
                  <a:srgbClr val="FFFFFF"/>
                </a:highlight>
                <a:latin typeface="Roboto"/>
                <a:ea typeface="Roboto"/>
                <a:cs typeface="Roboto"/>
                <a:sym typeface="Roboto"/>
                <a:hlinkClick r:id="rId4"/>
              </a:rPr>
              <a:t>https://www.kaggle.com/datasets/nelgiriyewithana/most-streamed-spotify-songs-2024</a:t>
            </a:r>
            <a:endParaRPr sz="1200"/>
          </a:p>
        </p:txBody>
      </p:sp>
      <p:sp>
        <p:nvSpPr>
          <p:cNvPr id="65" name="Google Shape;65;p14"/>
          <p:cNvSpPr txBox="1"/>
          <p:nvPr>
            <p:ph idx="4294967295" type="title"/>
          </p:nvPr>
        </p:nvSpPr>
        <p:spPr>
          <a:xfrm>
            <a:off x="3831325" y="1017350"/>
            <a:ext cx="330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Introducción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idx="4294967295" type="title"/>
          </p:nvPr>
        </p:nvSpPr>
        <p:spPr>
          <a:xfrm>
            <a:off x="464550" y="133950"/>
            <a:ext cx="7907700" cy="121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Características</a:t>
            </a:r>
            <a:r>
              <a:rPr lang="es"/>
              <a:t> del set de datos</a:t>
            </a:r>
            <a:endParaRPr/>
          </a:p>
        </p:txBody>
      </p:sp>
      <p:pic>
        <p:nvPicPr>
          <p:cNvPr id="71" name="Google Shape;71;p15"/>
          <p:cNvPicPr preferRelativeResize="0"/>
          <p:nvPr/>
        </p:nvPicPr>
        <p:blipFill>
          <a:blip r:embed="rId3">
            <a:alphaModFix/>
          </a:blip>
          <a:stretch>
            <a:fillRect/>
          </a:stretch>
        </p:blipFill>
        <p:spPr>
          <a:xfrm>
            <a:off x="318288" y="2969963"/>
            <a:ext cx="8507429" cy="1809075"/>
          </a:xfrm>
          <a:prstGeom prst="rect">
            <a:avLst/>
          </a:prstGeom>
          <a:noFill/>
          <a:ln>
            <a:noFill/>
          </a:ln>
        </p:spPr>
      </p:pic>
      <p:sp>
        <p:nvSpPr>
          <p:cNvPr id="72" name="Google Shape;72;p15"/>
          <p:cNvSpPr txBox="1"/>
          <p:nvPr/>
        </p:nvSpPr>
        <p:spPr>
          <a:xfrm>
            <a:off x="464550" y="892375"/>
            <a:ext cx="8138400" cy="1987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200">
                <a:solidFill>
                  <a:schemeClr val="dk1"/>
                </a:solidFill>
                <a:latin typeface="Lato"/>
                <a:ea typeface="Lato"/>
                <a:cs typeface="Lato"/>
                <a:sym typeface="Lato"/>
              </a:rPr>
              <a:t>El dataset contiene </a:t>
            </a:r>
            <a:r>
              <a:rPr b="1" lang="es" sz="1200">
                <a:solidFill>
                  <a:schemeClr val="dk1"/>
                </a:solidFill>
                <a:latin typeface="Lato"/>
                <a:ea typeface="Lato"/>
                <a:cs typeface="Lato"/>
                <a:sym typeface="Lato"/>
              </a:rPr>
              <a:t>4.600 registros y 29 variables</a:t>
            </a:r>
            <a:r>
              <a:rPr lang="es" sz="1200">
                <a:solidFill>
                  <a:schemeClr val="dk1"/>
                </a:solidFill>
                <a:latin typeface="Lato"/>
                <a:ea typeface="Lato"/>
                <a:cs typeface="Lato"/>
                <a:sym typeface="Lato"/>
              </a:rPr>
              <a:t>, que representan las canciones más reproducidas en Spotify durante 2024. Incluye información sobre los </a:t>
            </a:r>
            <a:r>
              <a:rPr b="1" lang="es" sz="1200">
                <a:solidFill>
                  <a:schemeClr val="dk1"/>
                </a:solidFill>
                <a:latin typeface="Lato"/>
                <a:ea typeface="Lato"/>
                <a:cs typeface="Lato"/>
                <a:sym typeface="Lato"/>
              </a:rPr>
              <a:t>artistas, el ranking máximo alcanzado, la fecha de lanzamiento, y las métricas de reproducciones y likes</a:t>
            </a:r>
            <a:r>
              <a:rPr lang="es" sz="1200">
                <a:solidFill>
                  <a:schemeClr val="dk1"/>
                </a:solidFill>
                <a:latin typeface="Lato"/>
                <a:ea typeface="Lato"/>
                <a:cs typeface="Lato"/>
                <a:sym typeface="Lato"/>
              </a:rPr>
              <a:t> en diversas plataformas, tales como YouTube, TikTok, Apple Music, Deezer, Amazon, Pandora, SoundCloud y Shazam. Además, el dataset cuenta con una variable categórica binaria que indica si la canción es explícita.</a:t>
            </a:r>
            <a:endParaRPr sz="1200">
              <a:solidFill>
                <a:schemeClr val="dk1"/>
              </a:solidFill>
              <a:latin typeface="Lato"/>
              <a:ea typeface="Lato"/>
              <a:cs typeface="Lato"/>
              <a:sym typeface="Lato"/>
            </a:endParaRPr>
          </a:p>
          <a:p>
            <a:pPr indent="0" lvl="0" marL="0" rtl="0" algn="just">
              <a:spcBef>
                <a:spcPts val="0"/>
              </a:spcBef>
              <a:spcAft>
                <a:spcPts val="0"/>
              </a:spcAft>
              <a:buNone/>
            </a:pPr>
            <a:r>
              <a:t/>
            </a:r>
            <a:endParaRPr sz="1200">
              <a:solidFill>
                <a:schemeClr val="dk1"/>
              </a:solidFill>
              <a:latin typeface="Lato"/>
              <a:ea typeface="Lato"/>
              <a:cs typeface="Lato"/>
              <a:sym typeface="Lato"/>
            </a:endParaRPr>
          </a:p>
          <a:p>
            <a:pPr indent="0" lvl="0" marL="0" rtl="0" algn="just">
              <a:spcBef>
                <a:spcPts val="0"/>
              </a:spcBef>
              <a:spcAft>
                <a:spcPts val="0"/>
              </a:spcAft>
              <a:buNone/>
            </a:pPr>
            <a:r>
              <a:rPr lang="es" sz="1200">
                <a:solidFill>
                  <a:schemeClr val="dk1"/>
                </a:solidFill>
                <a:latin typeface="Lato"/>
                <a:ea typeface="Lato"/>
                <a:cs typeface="Lato"/>
                <a:sym typeface="Lato"/>
              </a:rPr>
              <a:t>Los tipos de variables presentes en el dataset son:</a:t>
            </a:r>
            <a:endParaRPr sz="1200">
              <a:solidFill>
                <a:schemeClr val="dk1"/>
              </a:solidFill>
              <a:latin typeface="Lato"/>
              <a:ea typeface="Lato"/>
              <a:cs typeface="Lato"/>
              <a:sym typeface="Lato"/>
            </a:endParaRPr>
          </a:p>
          <a:p>
            <a:pPr indent="0" lvl="0" marL="0" rtl="0" algn="just">
              <a:spcBef>
                <a:spcPts val="0"/>
              </a:spcBef>
              <a:spcAft>
                <a:spcPts val="0"/>
              </a:spcAft>
              <a:buNone/>
            </a:pPr>
            <a:r>
              <a:t/>
            </a:r>
            <a:endParaRPr sz="1200">
              <a:solidFill>
                <a:schemeClr val="dk1"/>
              </a:solidFill>
              <a:latin typeface="Lato"/>
              <a:ea typeface="Lato"/>
              <a:cs typeface="Lato"/>
              <a:sym typeface="Lato"/>
            </a:endParaRPr>
          </a:p>
          <a:p>
            <a:pPr indent="-304800" lvl="0" marL="457200" rtl="0" algn="just">
              <a:spcBef>
                <a:spcPts val="0"/>
              </a:spcBef>
              <a:spcAft>
                <a:spcPts val="0"/>
              </a:spcAft>
              <a:buClr>
                <a:schemeClr val="dk1"/>
              </a:buClr>
              <a:buSzPts val="1200"/>
              <a:buFont typeface="Lato"/>
              <a:buChar char="●"/>
            </a:pPr>
            <a:r>
              <a:rPr lang="es" sz="1200">
                <a:solidFill>
                  <a:schemeClr val="dk1"/>
                </a:solidFill>
                <a:latin typeface="Lato"/>
                <a:ea typeface="Lato"/>
                <a:cs typeface="Lato"/>
                <a:sym typeface="Lato"/>
              </a:rPr>
              <a:t>22 variables de tipo object (categóricas o de texto)</a:t>
            </a:r>
            <a:endParaRPr sz="1200">
              <a:solidFill>
                <a:schemeClr val="dk1"/>
              </a:solidFill>
              <a:latin typeface="Lato"/>
              <a:ea typeface="Lato"/>
              <a:cs typeface="Lato"/>
              <a:sym typeface="Lato"/>
            </a:endParaRPr>
          </a:p>
          <a:p>
            <a:pPr indent="-304800" lvl="0" marL="457200" rtl="0" algn="just">
              <a:spcBef>
                <a:spcPts val="0"/>
              </a:spcBef>
              <a:spcAft>
                <a:spcPts val="0"/>
              </a:spcAft>
              <a:buClr>
                <a:schemeClr val="dk1"/>
              </a:buClr>
              <a:buSzPts val="1200"/>
              <a:buFont typeface="Lato"/>
              <a:buChar char="●"/>
            </a:pPr>
            <a:r>
              <a:rPr lang="es" sz="1200">
                <a:solidFill>
                  <a:schemeClr val="dk1"/>
                </a:solidFill>
                <a:latin typeface="Lato"/>
                <a:ea typeface="Lato"/>
                <a:cs typeface="Lato"/>
                <a:sym typeface="Lato"/>
              </a:rPr>
              <a:t>6 variables de tipo float64 (numéricas continuas)</a:t>
            </a:r>
            <a:endParaRPr sz="1200">
              <a:solidFill>
                <a:schemeClr val="dk1"/>
              </a:solidFill>
              <a:latin typeface="Lato"/>
              <a:ea typeface="Lato"/>
              <a:cs typeface="Lato"/>
              <a:sym typeface="Lato"/>
            </a:endParaRPr>
          </a:p>
          <a:p>
            <a:pPr indent="-304800" lvl="0" marL="457200" rtl="0" algn="just">
              <a:spcBef>
                <a:spcPts val="0"/>
              </a:spcBef>
              <a:spcAft>
                <a:spcPts val="0"/>
              </a:spcAft>
              <a:buClr>
                <a:schemeClr val="dk1"/>
              </a:buClr>
              <a:buSzPts val="1200"/>
              <a:buFont typeface="Lato"/>
              <a:buChar char="●"/>
            </a:pPr>
            <a:r>
              <a:rPr lang="es" sz="1200">
                <a:solidFill>
                  <a:schemeClr val="dk1"/>
                </a:solidFill>
                <a:latin typeface="Lato"/>
                <a:ea typeface="Lato"/>
                <a:cs typeface="Lato"/>
                <a:sym typeface="Lato"/>
              </a:rPr>
              <a:t>1 variable de tipo int64 (numérica discreta)</a:t>
            </a:r>
            <a:endParaRPr sz="1200">
              <a:solidFill>
                <a:schemeClr val="dk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464550" y="133950"/>
            <a:ext cx="7907700" cy="121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Selección de variables</a:t>
            </a:r>
            <a:endParaRPr/>
          </a:p>
          <a:p>
            <a:pPr indent="0" lvl="0" marL="0" rtl="0" algn="l">
              <a:spcBef>
                <a:spcPts val="0"/>
              </a:spcBef>
              <a:spcAft>
                <a:spcPts val="0"/>
              </a:spcAft>
              <a:buNone/>
            </a:pPr>
            <a:r>
              <a:rPr lang="es"/>
              <a:t>Análisis del contenido y distribución</a:t>
            </a:r>
            <a:endParaRPr/>
          </a:p>
        </p:txBody>
      </p:sp>
      <p:sp>
        <p:nvSpPr>
          <p:cNvPr id="78" name="Google Shape;78;p16"/>
          <p:cNvSpPr txBox="1"/>
          <p:nvPr/>
        </p:nvSpPr>
        <p:spPr>
          <a:xfrm>
            <a:off x="375000" y="1307700"/>
            <a:ext cx="4197000" cy="3552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200">
                <a:solidFill>
                  <a:schemeClr val="dk1"/>
                </a:solidFill>
                <a:latin typeface="Lato"/>
                <a:ea typeface="Lato"/>
                <a:cs typeface="Lato"/>
                <a:sym typeface="Lato"/>
              </a:rPr>
              <a:t>Para seleccionar las variables independientes (X) y dependientes (Y) de la regresión lineal, se realizó un análisis del contenido y la distribución de los datos. A través de gráficos de dispersión, se evaluaron visualmente las relaciones entre las variables, identificando aquellas que mostraban una posible correlación. </a:t>
            </a:r>
            <a:endParaRPr sz="1200">
              <a:solidFill>
                <a:schemeClr val="dk1"/>
              </a:solidFill>
              <a:latin typeface="Lato"/>
              <a:ea typeface="Lato"/>
              <a:cs typeface="Lato"/>
              <a:sym typeface="Lato"/>
            </a:endParaRPr>
          </a:p>
          <a:p>
            <a:pPr indent="0" lvl="0" marL="0" rtl="0" algn="just">
              <a:spcBef>
                <a:spcPts val="0"/>
              </a:spcBef>
              <a:spcAft>
                <a:spcPts val="0"/>
              </a:spcAft>
              <a:buNone/>
            </a:pPr>
            <a:r>
              <a:t/>
            </a:r>
            <a:endParaRPr sz="1200">
              <a:solidFill>
                <a:schemeClr val="dk1"/>
              </a:solidFill>
              <a:latin typeface="Lato"/>
              <a:ea typeface="Lato"/>
              <a:cs typeface="Lato"/>
              <a:sym typeface="Lato"/>
            </a:endParaRPr>
          </a:p>
          <a:p>
            <a:pPr indent="0" lvl="0" marL="0" rtl="0" algn="just">
              <a:spcBef>
                <a:spcPts val="0"/>
              </a:spcBef>
              <a:spcAft>
                <a:spcPts val="0"/>
              </a:spcAft>
              <a:buNone/>
            </a:pPr>
            <a:r>
              <a:rPr lang="es" sz="1200">
                <a:solidFill>
                  <a:schemeClr val="dk1"/>
                </a:solidFill>
                <a:latin typeface="Lato"/>
                <a:ea typeface="Lato"/>
                <a:cs typeface="Lato"/>
                <a:sym typeface="Lato"/>
              </a:rPr>
              <a:t>En el contexto de este ejercicio, resulta interesante analizar cómo la plataforma </a:t>
            </a:r>
            <a:r>
              <a:rPr b="1" lang="es" sz="1200">
                <a:solidFill>
                  <a:schemeClr val="dk1"/>
                </a:solidFill>
                <a:latin typeface="Lato"/>
                <a:ea typeface="Lato"/>
                <a:cs typeface="Lato"/>
                <a:sym typeface="Lato"/>
              </a:rPr>
              <a:t>Shazam, diseñada para identificar canciones específicas</a:t>
            </a:r>
            <a:r>
              <a:rPr lang="es" sz="1200">
                <a:solidFill>
                  <a:schemeClr val="dk1"/>
                </a:solidFill>
                <a:latin typeface="Lato"/>
                <a:ea typeface="Lato"/>
                <a:cs typeface="Lato"/>
                <a:sym typeface="Lato"/>
              </a:rPr>
              <a:t>, se relaciona con la popularidad de esas </a:t>
            </a:r>
            <a:r>
              <a:rPr b="1" lang="es" sz="1200">
                <a:solidFill>
                  <a:schemeClr val="dk1"/>
                </a:solidFill>
                <a:latin typeface="Lato"/>
                <a:ea typeface="Lato"/>
                <a:cs typeface="Lato"/>
                <a:sym typeface="Lato"/>
              </a:rPr>
              <a:t>canciones en Spotify</a:t>
            </a:r>
            <a:r>
              <a:rPr lang="es" sz="1200">
                <a:solidFill>
                  <a:schemeClr val="dk1"/>
                </a:solidFill>
                <a:latin typeface="Lato"/>
                <a:ea typeface="Lato"/>
                <a:cs typeface="Lato"/>
                <a:sym typeface="Lato"/>
              </a:rPr>
              <a:t>. Esto sugiere que los usuarios que utilizan Shazam para descubrir una canción podrían, posteriormente, reproducirla en Spotify, estableciendo un vínculo directo entre el reconocimiento musical y su consumo en la plataforma de streaming.</a:t>
            </a:r>
            <a:endParaRPr sz="1200">
              <a:solidFill>
                <a:schemeClr val="dk1"/>
              </a:solidFill>
              <a:latin typeface="Lato"/>
              <a:ea typeface="Lato"/>
              <a:cs typeface="Lato"/>
              <a:sym typeface="Lato"/>
            </a:endParaRPr>
          </a:p>
        </p:txBody>
      </p:sp>
      <p:pic>
        <p:nvPicPr>
          <p:cNvPr id="79" name="Google Shape;79;p16"/>
          <p:cNvPicPr preferRelativeResize="0"/>
          <p:nvPr/>
        </p:nvPicPr>
        <p:blipFill>
          <a:blip r:embed="rId3">
            <a:alphaModFix/>
          </a:blip>
          <a:stretch>
            <a:fillRect/>
          </a:stretch>
        </p:blipFill>
        <p:spPr>
          <a:xfrm>
            <a:off x="4861450" y="1066250"/>
            <a:ext cx="3968749" cy="3964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464550" y="133950"/>
            <a:ext cx="7907700" cy="1216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Selección de variables</a:t>
            </a:r>
            <a:endParaRPr/>
          </a:p>
          <a:p>
            <a:pPr indent="0" lvl="0" marL="0" rtl="0" algn="l">
              <a:spcBef>
                <a:spcPts val="0"/>
              </a:spcBef>
              <a:spcAft>
                <a:spcPts val="0"/>
              </a:spcAft>
              <a:buNone/>
            </a:pPr>
            <a:r>
              <a:rPr lang="es"/>
              <a:t>Reproducciones en Spotify vs Recuento en Shazam</a:t>
            </a:r>
            <a:endParaRPr/>
          </a:p>
        </p:txBody>
      </p:sp>
      <p:sp>
        <p:nvSpPr>
          <p:cNvPr id="85" name="Google Shape;85;p17"/>
          <p:cNvSpPr txBox="1"/>
          <p:nvPr/>
        </p:nvSpPr>
        <p:spPr>
          <a:xfrm>
            <a:off x="300300" y="1307700"/>
            <a:ext cx="4699800" cy="3552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200">
                <a:solidFill>
                  <a:schemeClr val="dk1"/>
                </a:solidFill>
                <a:latin typeface="Lato"/>
                <a:ea typeface="Lato"/>
                <a:cs typeface="Lato"/>
                <a:sym typeface="Lato"/>
              </a:rPr>
              <a:t>Este enfoque permitió seleccionar las búsquedas en Shazam como variable independiente (X) y las reproducciones en Spotify como variable dependiente (Y), dado que el gráfico de dispersión sugiere una relación significativa entre ambas variables.</a:t>
            </a:r>
            <a:endParaRPr sz="1200">
              <a:solidFill>
                <a:schemeClr val="dk1"/>
              </a:solidFill>
              <a:latin typeface="Lato"/>
              <a:ea typeface="Lato"/>
              <a:cs typeface="Lato"/>
              <a:sym typeface="Lato"/>
            </a:endParaRPr>
          </a:p>
          <a:p>
            <a:pPr indent="0" lvl="0" marL="0" rtl="0" algn="just">
              <a:spcBef>
                <a:spcPts val="0"/>
              </a:spcBef>
              <a:spcAft>
                <a:spcPts val="0"/>
              </a:spcAft>
              <a:buNone/>
            </a:pPr>
            <a:r>
              <a:t/>
            </a:r>
            <a:endParaRPr sz="1200">
              <a:solidFill>
                <a:schemeClr val="dk1"/>
              </a:solidFill>
              <a:latin typeface="Lato"/>
              <a:ea typeface="Lato"/>
              <a:cs typeface="Lato"/>
              <a:sym typeface="Lato"/>
            </a:endParaRPr>
          </a:p>
          <a:p>
            <a:pPr indent="0" lvl="0" marL="0" rtl="0" algn="just">
              <a:spcBef>
                <a:spcPts val="0"/>
              </a:spcBef>
              <a:spcAft>
                <a:spcPts val="0"/>
              </a:spcAft>
              <a:buNone/>
            </a:pPr>
            <a:r>
              <a:t/>
            </a:r>
            <a:endParaRPr sz="1200">
              <a:solidFill>
                <a:schemeClr val="dk1"/>
              </a:solidFill>
              <a:latin typeface="Lato"/>
              <a:ea typeface="Lato"/>
              <a:cs typeface="Lato"/>
              <a:sym typeface="Lato"/>
            </a:endParaRPr>
          </a:p>
          <a:p>
            <a:pPr indent="0" lvl="0" marL="0" rtl="0" algn="just">
              <a:spcBef>
                <a:spcPts val="0"/>
              </a:spcBef>
              <a:spcAft>
                <a:spcPts val="0"/>
              </a:spcAft>
              <a:buNone/>
            </a:pPr>
            <a:r>
              <a:t/>
            </a:r>
            <a:endParaRPr sz="1200">
              <a:solidFill>
                <a:schemeClr val="dk1"/>
              </a:solidFill>
              <a:latin typeface="Lato"/>
              <a:ea typeface="Lato"/>
              <a:cs typeface="Lato"/>
              <a:sym typeface="Lato"/>
            </a:endParaRPr>
          </a:p>
          <a:p>
            <a:pPr indent="0" lvl="0" marL="0" rtl="0" algn="just">
              <a:spcBef>
                <a:spcPts val="0"/>
              </a:spcBef>
              <a:spcAft>
                <a:spcPts val="0"/>
              </a:spcAft>
              <a:buNone/>
            </a:pPr>
            <a:r>
              <a:t/>
            </a:r>
            <a:endParaRPr sz="1200">
              <a:solidFill>
                <a:schemeClr val="dk1"/>
              </a:solidFill>
              <a:latin typeface="Lato"/>
              <a:ea typeface="Lato"/>
              <a:cs typeface="Lato"/>
              <a:sym typeface="Lato"/>
            </a:endParaRPr>
          </a:p>
          <a:p>
            <a:pPr indent="0" lvl="0" marL="0" rtl="0" algn="just">
              <a:spcBef>
                <a:spcPts val="0"/>
              </a:spcBef>
              <a:spcAft>
                <a:spcPts val="0"/>
              </a:spcAft>
              <a:buNone/>
            </a:pPr>
            <a:r>
              <a:t/>
            </a:r>
            <a:endParaRPr sz="1200">
              <a:solidFill>
                <a:schemeClr val="dk1"/>
              </a:solidFill>
              <a:latin typeface="Lato"/>
              <a:ea typeface="Lato"/>
              <a:cs typeface="Lato"/>
              <a:sym typeface="Lato"/>
            </a:endParaRPr>
          </a:p>
          <a:p>
            <a:pPr indent="0" lvl="0" marL="0" rtl="0" algn="just">
              <a:spcBef>
                <a:spcPts val="0"/>
              </a:spcBef>
              <a:spcAft>
                <a:spcPts val="0"/>
              </a:spcAft>
              <a:buNone/>
            </a:pPr>
            <a:r>
              <a:t/>
            </a:r>
            <a:endParaRPr sz="1200">
              <a:solidFill>
                <a:schemeClr val="dk1"/>
              </a:solidFill>
              <a:latin typeface="Lato"/>
              <a:ea typeface="Lato"/>
              <a:cs typeface="Lato"/>
              <a:sym typeface="Lato"/>
            </a:endParaRPr>
          </a:p>
          <a:p>
            <a:pPr indent="0" lvl="0" marL="0" rtl="0" algn="just">
              <a:spcBef>
                <a:spcPts val="0"/>
              </a:spcBef>
              <a:spcAft>
                <a:spcPts val="0"/>
              </a:spcAft>
              <a:buNone/>
            </a:pPr>
            <a:r>
              <a:rPr lang="es" sz="1200">
                <a:solidFill>
                  <a:schemeClr val="dk1"/>
                </a:solidFill>
                <a:latin typeface="Lato"/>
                <a:ea typeface="Lato"/>
                <a:cs typeface="Lato"/>
                <a:sym typeface="Lato"/>
              </a:rPr>
              <a:t>La correlación de pearson entre las dos variables es de 0.73, lo que indica una fuerte relación positiva entre las búsquedas en Shazam y la popularidad de las canciones en Spotify, sugiriendo que a medida que una canción es identificada más veces en Shazam, también tiende a ser reproducida más en Spotify.</a:t>
            </a:r>
            <a:endParaRPr sz="1200">
              <a:solidFill>
                <a:schemeClr val="dk1"/>
              </a:solidFill>
              <a:latin typeface="Lato"/>
              <a:ea typeface="Lato"/>
              <a:cs typeface="Lato"/>
              <a:sym typeface="Lato"/>
            </a:endParaRPr>
          </a:p>
          <a:p>
            <a:pPr indent="0" lvl="0" marL="0" rtl="0" algn="just">
              <a:spcBef>
                <a:spcPts val="0"/>
              </a:spcBef>
              <a:spcAft>
                <a:spcPts val="0"/>
              </a:spcAft>
              <a:buNone/>
            </a:pPr>
            <a:r>
              <a:t/>
            </a:r>
            <a:endParaRPr sz="1200">
              <a:solidFill>
                <a:schemeClr val="dk1"/>
              </a:solidFill>
              <a:latin typeface="Lato"/>
              <a:ea typeface="Lato"/>
              <a:cs typeface="Lato"/>
              <a:sym typeface="Lato"/>
            </a:endParaRPr>
          </a:p>
          <a:p>
            <a:pPr indent="0" lvl="0" marL="0" rtl="0" algn="just">
              <a:spcBef>
                <a:spcPts val="0"/>
              </a:spcBef>
              <a:spcAft>
                <a:spcPts val="0"/>
              </a:spcAft>
              <a:buNone/>
            </a:pPr>
            <a:r>
              <a:rPr lang="es" sz="1200">
                <a:solidFill>
                  <a:schemeClr val="dk1"/>
                </a:solidFill>
                <a:latin typeface="Lato"/>
                <a:ea typeface="Lato"/>
                <a:cs typeface="Lato"/>
                <a:sym typeface="Lato"/>
              </a:rPr>
              <a:t>Para los análisis posteriores, nos quedamos con un total de 3,972 registros.</a:t>
            </a:r>
            <a:endParaRPr sz="1200">
              <a:solidFill>
                <a:schemeClr val="dk1"/>
              </a:solidFill>
              <a:latin typeface="Lato"/>
              <a:ea typeface="Lato"/>
              <a:cs typeface="Lato"/>
              <a:sym typeface="Lato"/>
            </a:endParaRPr>
          </a:p>
        </p:txBody>
      </p:sp>
      <p:pic>
        <p:nvPicPr>
          <p:cNvPr id="86" name="Google Shape;86;p17"/>
          <p:cNvPicPr preferRelativeResize="0"/>
          <p:nvPr/>
        </p:nvPicPr>
        <p:blipFill>
          <a:blip r:embed="rId3">
            <a:alphaModFix/>
          </a:blip>
          <a:stretch>
            <a:fillRect/>
          </a:stretch>
        </p:blipFill>
        <p:spPr>
          <a:xfrm>
            <a:off x="5180900" y="1414200"/>
            <a:ext cx="3775700" cy="3190475"/>
          </a:xfrm>
          <a:prstGeom prst="rect">
            <a:avLst/>
          </a:prstGeom>
          <a:noFill/>
          <a:ln>
            <a:noFill/>
          </a:ln>
        </p:spPr>
      </p:pic>
      <p:pic>
        <p:nvPicPr>
          <p:cNvPr id="87" name="Google Shape;87;p17"/>
          <p:cNvPicPr preferRelativeResize="0"/>
          <p:nvPr/>
        </p:nvPicPr>
        <p:blipFill>
          <a:blip r:embed="rId4">
            <a:alphaModFix/>
          </a:blip>
          <a:stretch>
            <a:fillRect/>
          </a:stretch>
        </p:blipFill>
        <p:spPr>
          <a:xfrm>
            <a:off x="375000" y="2500050"/>
            <a:ext cx="4625000" cy="613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464550" y="133950"/>
            <a:ext cx="8472300" cy="121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Cálculo de los coeficientes</a:t>
            </a:r>
            <a:endParaRPr/>
          </a:p>
        </p:txBody>
      </p:sp>
      <p:sp>
        <p:nvSpPr>
          <p:cNvPr id="93" name="Google Shape;93;p18"/>
          <p:cNvSpPr txBox="1"/>
          <p:nvPr/>
        </p:nvSpPr>
        <p:spPr>
          <a:xfrm>
            <a:off x="346775" y="1574850"/>
            <a:ext cx="2700900" cy="359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000">
                <a:solidFill>
                  <a:schemeClr val="dk1"/>
                </a:solidFill>
                <a:latin typeface="Lato"/>
                <a:ea typeface="Lato"/>
                <a:cs typeface="Lato"/>
                <a:sym typeface="Lato"/>
              </a:rPr>
              <a:t>Cálculo</a:t>
            </a:r>
            <a:r>
              <a:rPr lang="es" sz="1000">
                <a:solidFill>
                  <a:schemeClr val="dk1"/>
                </a:solidFill>
                <a:latin typeface="Lato"/>
                <a:ea typeface="Lato"/>
                <a:cs typeface="Lato"/>
                <a:sym typeface="Lato"/>
              </a:rPr>
              <a:t> del R^2</a:t>
            </a:r>
            <a:endParaRPr sz="1000">
              <a:solidFill>
                <a:schemeClr val="dk1"/>
              </a:solidFill>
              <a:latin typeface="Lato"/>
              <a:ea typeface="Lato"/>
              <a:cs typeface="Lato"/>
              <a:sym typeface="Lato"/>
            </a:endParaRPr>
          </a:p>
        </p:txBody>
      </p:sp>
      <p:pic>
        <p:nvPicPr>
          <p:cNvPr id="94" name="Google Shape;94;p18"/>
          <p:cNvPicPr preferRelativeResize="0"/>
          <p:nvPr/>
        </p:nvPicPr>
        <p:blipFill>
          <a:blip r:embed="rId3">
            <a:alphaModFix/>
          </a:blip>
          <a:stretch>
            <a:fillRect/>
          </a:stretch>
        </p:blipFill>
        <p:spPr>
          <a:xfrm>
            <a:off x="192363" y="841575"/>
            <a:ext cx="3212150" cy="568000"/>
          </a:xfrm>
          <a:prstGeom prst="rect">
            <a:avLst/>
          </a:prstGeom>
          <a:noFill/>
          <a:ln>
            <a:noFill/>
          </a:ln>
        </p:spPr>
      </p:pic>
      <p:pic>
        <p:nvPicPr>
          <p:cNvPr id="95" name="Google Shape;95;p18"/>
          <p:cNvPicPr preferRelativeResize="0"/>
          <p:nvPr/>
        </p:nvPicPr>
        <p:blipFill rotWithShape="1">
          <a:blip r:embed="rId4">
            <a:alphaModFix/>
          </a:blip>
          <a:srcRect b="0" l="0" r="0" t="12342"/>
          <a:stretch/>
        </p:blipFill>
        <p:spPr>
          <a:xfrm>
            <a:off x="346775" y="2089825"/>
            <a:ext cx="2903325" cy="3028175"/>
          </a:xfrm>
          <a:prstGeom prst="rect">
            <a:avLst/>
          </a:prstGeom>
          <a:noFill/>
          <a:ln>
            <a:noFill/>
          </a:ln>
        </p:spPr>
      </p:pic>
      <p:pic>
        <p:nvPicPr>
          <p:cNvPr id="96" name="Google Shape;96;p18"/>
          <p:cNvPicPr preferRelativeResize="0"/>
          <p:nvPr/>
        </p:nvPicPr>
        <p:blipFill>
          <a:blip r:embed="rId5">
            <a:alphaModFix/>
          </a:blip>
          <a:stretch>
            <a:fillRect/>
          </a:stretch>
        </p:blipFill>
        <p:spPr>
          <a:xfrm>
            <a:off x="4572000" y="1409575"/>
            <a:ext cx="4268851" cy="3469225"/>
          </a:xfrm>
          <a:prstGeom prst="rect">
            <a:avLst/>
          </a:prstGeom>
          <a:noFill/>
          <a:ln>
            <a:noFill/>
          </a:ln>
        </p:spPr>
      </p:pic>
      <p:sp>
        <p:nvSpPr>
          <p:cNvPr id="97" name="Google Shape;97;p18"/>
          <p:cNvSpPr txBox="1"/>
          <p:nvPr/>
        </p:nvSpPr>
        <p:spPr>
          <a:xfrm>
            <a:off x="4512725" y="841575"/>
            <a:ext cx="2700900" cy="359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000">
                <a:solidFill>
                  <a:schemeClr val="dk1"/>
                </a:solidFill>
                <a:latin typeface="Lato"/>
                <a:ea typeface="Lato"/>
                <a:cs typeface="Lato"/>
                <a:sym typeface="Lato"/>
              </a:rPr>
              <a:t>Cálculo de los coeficientes de la regresión</a:t>
            </a:r>
            <a:endParaRPr sz="1000">
              <a:solidFill>
                <a:schemeClr val="dk1"/>
              </a:solidFill>
              <a:latin typeface="Lato"/>
              <a:ea typeface="Lato"/>
              <a:cs typeface="Lato"/>
              <a:sym typeface="Lato"/>
            </a:endParaRPr>
          </a:p>
        </p:txBody>
      </p:sp>
      <p:pic>
        <p:nvPicPr>
          <p:cNvPr id="98" name="Google Shape;98;p18"/>
          <p:cNvPicPr preferRelativeResize="0"/>
          <p:nvPr/>
        </p:nvPicPr>
        <p:blipFill>
          <a:blip r:embed="rId6">
            <a:alphaModFix/>
          </a:blip>
          <a:stretch>
            <a:fillRect/>
          </a:stretch>
        </p:blipFill>
        <p:spPr>
          <a:xfrm>
            <a:off x="7066749" y="841562"/>
            <a:ext cx="1636014" cy="359125"/>
          </a:xfrm>
          <a:prstGeom prst="rect">
            <a:avLst/>
          </a:prstGeom>
          <a:noFill/>
          <a:ln cap="flat" cmpd="sng" w="9525">
            <a:solidFill>
              <a:schemeClr val="dk2"/>
            </a:solidFill>
            <a:prstDash val="solid"/>
            <a:round/>
            <a:headEnd len="sm" w="sm" type="none"/>
            <a:tailEnd len="sm" w="sm" type="none"/>
          </a:ln>
        </p:spPr>
      </p:pic>
      <p:pic>
        <p:nvPicPr>
          <p:cNvPr id="99" name="Google Shape;99;p18"/>
          <p:cNvPicPr preferRelativeResize="0"/>
          <p:nvPr/>
        </p:nvPicPr>
        <p:blipFill>
          <a:blip r:embed="rId7">
            <a:alphaModFix/>
          </a:blip>
          <a:stretch>
            <a:fillRect/>
          </a:stretch>
        </p:blipFill>
        <p:spPr>
          <a:xfrm>
            <a:off x="1421500" y="1541999"/>
            <a:ext cx="1274625" cy="415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464550" y="133950"/>
            <a:ext cx="7907700" cy="121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Regresión Lineal Simple </a:t>
            </a:r>
            <a:endParaRPr/>
          </a:p>
        </p:txBody>
      </p:sp>
      <p:pic>
        <p:nvPicPr>
          <p:cNvPr id="105" name="Google Shape;105;p19"/>
          <p:cNvPicPr preferRelativeResize="0"/>
          <p:nvPr/>
        </p:nvPicPr>
        <p:blipFill>
          <a:blip r:embed="rId3">
            <a:alphaModFix/>
          </a:blip>
          <a:stretch>
            <a:fillRect/>
          </a:stretch>
        </p:blipFill>
        <p:spPr>
          <a:xfrm>
            <a:off x="5083150" y="1409749"/>
            <a:ext cx="3672474" cy="3015145"/>
          </a:xfrm>
          <a:prstGeom prst="rect">
            <a:avLst/>
          </a:prstGeom>
          <a:noFill/>
          <a:ln>
            <a:noFill/>
          </a:ln>
        </p:spPr>
      </p:pic>
      <p:pic>
        <p:nvPicPr>
          <p:cNvPr id="106" name="Google Shape;106;p19"/>
          <p:cNvPicPr preferRelativeResize="0"/>
          <p:nvPr/>
        </p:nvPicPr>
        <p:blipFill>
          <a:blip r:embed="rId4">
            <a:alphaModFix/>
          </a:blip>
          <a:stretch>
            <a:fillRect/>
          </a:stretch>
        </p:blipFill>
        <p:spPr>
          <a:xfrm>
            <a:off x="138425" y="1350450"/>
            <a:ext cx="4891100" cy="3133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464550" y="133950"/>
            <a:ext cx="8472300" cy="121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Resultados</a:t>
            </a:r>
            <a:endParaRPr/>
          </a:p>
        </p:txBody>
      </p:sp>
      <p:sp>
        <p:nvSpPr>
          <p:cNvPr id="112" name="Google Shape;112;p20"/>
          <p:cNvSpPr txBox="1"/>
          <p:nvPr/>
        </p:nvSpPr>
        <p:spPr>
          <a:xfrm>
            <a:off x="502800" y="956275"/>
            <a:ext cx="5622600" cy="4095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600"/>
              </a:spcBef>
              <a:spcAft>
                <a:spcPts val="0"/>
              </a:spcAft>
              <a:buNone/>
            </a:pPr>
            <a:r>
              <a:rPr b="1" lang="es" sz="1200">
                <a:solidFill>
                  <a:schemeClr val="accent2"/>
                </a:solidFill>
                <a:highlight>
                  <a:srgbClr val="FFFFFF"/>
                </a:highlight>
                <a:latin typeface="Roboto"/>
                <a:ea typeface="Roboto"/>
                <a:cs typeface="Roboto"/>
                <a:sym typeface="Roboto"/>
              </a:rPr>
              <a:t>R-squared (R-cuadrado): </a:t>
            </a:r>
            <a:r>
              <a:rPr lang="es" sz="1200">
                <a:solidFill>
                  <a:schemeClr val="accent2"/>
                </a:solidFill>
                <a:highlight>
                  <a:srgbClr val="FFFFFF"/>
                </a:highlight>
                <a:latin typeface="Roboto"/>
                <a:ea typeface="Roboto"/>
                <a:cs typeface="Roboto"/>
                <a:sym typeface="Roboto"/>
              </a:rPr>
              <a:t>0.540 </a:t>
            </a:r>
            <a:endParaRPr sz="1200">
              <a:solidFill>
                <a:schemeClr val="accent2"/>
              </a:solidFill>
              <a:highlight>
                <a:srgbClr val="FFFFFF"/>
              </a:highlight>
              <a:latin typeface="Roboto"/>
              <a:ea typeface="Roboto"/>
              <a:cs typeface="Roboto"/>
              <a:sym typeface="Roboto"/>
            </a:endParaRPr>
          </a:p>
          <a:p>
            <a:pPr indent="0" lvl="0" marL="0" rtl="0" algn="just">
              <a:lnSpc>
                <a:spcPct val="115000"/>
              </a:lnSpc>
              <a:spcBef>
                <a:spcPts val="1200"/>
              </a:spcBef>
              <a:spcAft>
                <a:spcPts val="0"/>
              </a:spcAft>
              <a:buNone/>
            </a:pPr>
            <a:r>
              <a:rPr i="1" lang="es" sz="1200">
                <a:solidFill>
                  <a:schemeClr val="accent2"/>
                </a:solidFill>
                <a:highlight>
                  <a:srgbClr val="FFFFFF"/>
                </a:highlight>
                <a:latin typeface="Roboto"/>
                <a:ea typeface="Roboto"/>
                <a:cs typeface="Roboto"/>
                <a:sym typeface="Roboto"/>
              </a:rPr>
              <a:t>Interpretación</a:t>
            </a:r>
            <a:r>
              <a:rPr lang="es" sz="1200">
                <a:solidFill>
                  <a:schemeClr val="accent2"/>
                </a:solidFill>
                <a:highlight>
                  <a:srgbClr val="FFFFFF"/>
                </a:highlight>
                <a:latin typeface="Roboto"/>
                <a:ea typeface="Roboto"/>
                <a:cs typeface="Roboto"/>
                <a:sym typeface="Roboto"/>
              </a:rPr>
              <a:t>: El valor de R-cuadrado indica qué porcentaje de la variación en la variable dependiente (Spotify Streams) puede explicarse por la variable independiente (Shazam Counts). En este caso, un valor de 0.540 significa que el 54% de la variación en las reproducciones de Spotify puede explicarse por las búsquedas en Shazam. Es un valor moderado, lo que sugiere que hay una relación importante entre ambas variables, aunque no es perfecta.</a:t>
            </a:r>
            <a:endParaRPr sz="1200">
              <a:solidFill>
                <a:schemeClr val="accent2"/>
              </a:solidFill>
              <a:highlight>
                <a:srgbClr val="FFFFFF"/>
              </a:highlight>
              <a:latin typeface="Roboto"/>
              <a:ea typeface="Roboto"/>
              <a:cs typeface="Roboto"/>
              <a:sym typeface="Roboto"/>
            </a:endParaRPr>
          </a:p>
          <a:p>
            <a:pPr indent="0" lvl="0" marL="0" rtl="0" algn="just">
              <a:lnSpc>
                <a:spcPct val="115000"/>
              </a:lnSpc>
              <a:spcBef>
                <a:spcPts val="1200"/>
              </a:spcBef>
              <a:spcAft>
                <a:spcPts val="0"/>
              </a:spcAft>
              <a:buNone/>
            </a:pPr>
            <a:r>
              <a:rPr b="1" lang="es" sz="1200">
                <a:solidFill>
                  <a:schemeClr val="accent2"/>
                </a:solidFill>
                <a:highlight>
                  <a:srgbClr val="FFFFFF"/>
                </a:highlight>
                <a:latin typeface="Roboto"/>
                <a:ea typeface="Roboto"/>
                <a:cs typeface="Roboto"/>
                <a:sym typeface="Roboto"/>
              </a:rPr>
              <a:t>Coeficiente </a:t>
            </a:r>
            <a:r>
              <a:rPr b="1" lang="es" sz="1200">
                <a:solidFill>
                  <a:schemeClr val="accent2"/>
                </a:solidFill>
                <a:highlight>
                  <a:srgbClr val="FFFFFF"/>
                </a:highlight>
                <a:latin typeface="Roboto"/>
                <a:ea typeface="Roboto"/>
                <a:cs typeface="Roboto"/>
                <a:sym typeface="Roboto"/>
              </a:rPr>
              <a:t>de Shazam Counts</a:t>
            </a:r>
            <a:r>
              <a:rPr b="1" lang="es" sz="1200">
                <a:solidFill>
                  <a:schemeClr val="accent2"/>
                </a:solidFill>
                <a:highlight>
                  <a:srgbClr val="FFFFFF"/>
                </a:highlight>
                <a:latin typeface="Roboto"/>
                <a:ea typeface="Roboto"/>
                <a:cs typeface="Roboto"/>
                <a:sym typeface="Roboto"/>
              </a:rPr>
              <a:t>: </a:t>
            </a:r>
            <a:r>
              <a:rPr lang="es" sz="1200">
                <a:solidFill>
                  <a:schemeClr val="accent2"/>
                </a:solidFill>
                <a:highlight>
                  <a:srgbClr val="FFFFFF"/>
                </a:highlight>
                <a:latin typeface="Roboto"/>
                <a:ea typeface="Roboto"/>
                <a:cs typeface="Roboto"/>
                <a:sym typeface="Roboto"/>
              </a:rPr>
              <a:t>93.7618 </a:t>
            </a:r>
            <a:endParaRPr sz="1200">
              <a:solidFill>
                <a:schemeClr val="accent2"/>
              </a:solidFill>
              <a:highlight>
                <a:srgbClr val="FFFFFF"/>
              </a:highlight>
              <a:latin typeface="Roboto"/>
              <a:ea typeface="Roboto"/>
              <a:cs typeface="Roboto"/>
              <a:sym typeface="Roboto"/>
            </a:endParaRPr>
          </a:p>
          <a:p>
            <a:pPr indent="0" lvl="0" marL="0" rtl="0" algn="just">
              <a:lnSpc>
                <a:spcPct val="115000"/>
              </a:lnSpc>
              <a:spcBef>
                <a:spcPts val="1200"/>
              </a:spcBef>
              <a:spcAft>
                <a:spcPts val="0"/>
              </a:spcAft>
              <a:buNone/>
            </a:pPr>
            <a:r>
              <a:rPr i="1" lang="es" sz="1200">
                <a:solidFill>
                  <a:schemeClr val="accent2"/>
                </a:solidFill>
                <a:highlight>
                  <a:srgbClr val="FFFFFF"/>
                </a:highlight>
                <a:latin typeface="Roboto"/>
                <a:ea typeface="Roboto"/>
                <a:cs typeface="Roboto"/>
                <a:sym typeface="Roboto"/>
              </a:rPr>
              <a:t>Interpretación</a:t>
            </a:r>
            <a:r>
              <a:rPr lang="es" sz="1200">
                <a:solidFill>
                  <a:schemeClr val="accent2"/>
                </a:solidFill>
                <a:highlight>
                  <a:srgbClr val="FFFFFF"/>
                </a:highlight>
                <a:latin typeface="Roboto"/>
                <a:ea typeface="Roboto"/>
                <a:cs typeface="Roboto"/>
                <a:sym typeface="Roboto"/>
              </a:rPr>
              <a:t>: Este coeficiente indica que, en promedio, por cada búsqueda adicional en Shazam, se asocian aproximadamente 93.76 reproducciones adicionales en Spotify. Es decir, la relación es positiva, y un aumento en las búsquedas en Shazam lleva a un aumento en las reproducciones en Spotify.</a:t>
            </a:r>
            <a:endParaRPr sz="1200">
              <a:solidFill>
                <a:schemeClr val="accent2"/>
              </a:solidFill>
              <a:highlight>
                <a:srgbClr val="FFFFFF"/>
              </a:highlight>
              <a:latin typeface="Roboto"/>
              <a:ea typeface="Roboto"/>
              <a:cs typeface="Roboto"/>
              <a:sym typeface="Roboto"/>
            </a:endParaRPr>
          </a:p>
          <a:p>
            <a:pPr indent="0" lvl="0" marL="0" rtl="0" algn="just">
              <a:lnSpc>
                <a:spcPct val="115000"/>
              </a:lnSpc>
              <a:spcBef>
                <a:spcPts val="1200"/>
              </a:spcBef>
              <a:spcAft>
                <a:spcPts val="500"/>
              </a:spcAft>
              <a:buNone/>
            </a:pPr>
            <a:r>
              <a:t/>
            </a:r>
            <a:endParaRPr sz="1200">
              <a:solidFill>
                <a:schemeClr val="accent1"/>
              </a:solidFill>
              <a:latin typeface="Lato"/>
              <a:ea typeface="Lato"/>
              <a:cs typeface="Lato"/>
              <a:sym typeface="Lato"/>
            </a:endParaRPr>
          </a:p>
        </p:txBody>
      </p:sp>
      <p:pic>
        <p:nvPicPr>
          <p:cNvPr id="113" name="Google Shape;113;p20"/>
          <p:cNvPicPr preferRelativeResize="0"/>
          <p:nvPr/>
        </p:nvPicPr>
        <p:blipFill>
          <a:blip r:embed="rId3">
            <a:alphaModFix/>
          </a:blip>
          <a:stretch>
            <a:fillRect/>
          </a:stretch>
        </p:blipFill>
        <p:spPr>
          <a:xfrm>
            <a:off x="6349100" y="2646084"/>
            <a:ext cx="2502550" cy="715970"/>
          </a:xfrm>
          <a:prstGeom prst="rect">
            <a:avLst/>
          </a:prstGeom>
          <a:noFill/>
          <a:ln cap="flat" cmpd="sng" w="9525">
            <a:solidFill>
              <a:schemeClr val="dk2"/>
            </a:solidFill>
            <a:prstDash val="solid"/>
            <a:round/>
            <a:headEnd len="sm" w="sm" type="none"/>
            <a:tailEnd len="sm" w="sm" type="none"/>
          </a:ln>
        </p:spPr>
      </p:pic>
      <p:pic>
        <p:nvPicPr>
          <p:cNvPr id="114" name="Google Shape;114;p20"/>
          <p:cNvPicPr preferRelativeResize="0"/>
          <p:nvPr/>
        </p:nvPicPr>
        <p:blipFill>
          <a:blip r:embed="rId4">
            <a:alphaModFix/>
          </a:blip>
          <a:stretch>
            <a:fillRect/>
          </a:stretch>
        </p:blipFill>
        <p:spPr>
          <a:xfrm>
            <a:off x="6556975" y="1100674"/>
            <a:ext cx="1274625" cy="415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464550" y="133950"/>
            <a:ext cx="8472300" cy="121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Resultados</a:t>
            </a:r>
            <a:endParaRPr/>
          </a:p>
        </p:txBody>
      </p:sp>
      <p:sp>
        <p:nvSpPr>
          <p:cNvPr id="120" name="Google Shape;120;p21"/>
          <p:cNvSpPr txBox="1"/>
          <p:nvPr/>
        </p:nvSpPr>
        <p:spPr>
          <a:xfrm>
            <a:off x="502800" y="871075"/>
            <a:ext cx="6943500" cy="3584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b="1" lang="es" sz="1200">
                <a:solidFill>
                  <a:schemeClr val="accent2"/>
                </a:solidFill>
                <a:highlight>
                  <a:srgbClr val="FFFFFF"/>
                </a:highlight>
                <a:latin typeface="Roboto"/>
                <a:ea typeface="Roboto"/>
                <a:cs typeface="Roboto"/>
                <a:sym typeface="Roboto"/>
              </a:rPr>
              <a:t>Intercepto (const): </a:t>
            </a:r>
            <a:r>
              <a:rPr lang="es" sz="1200">
                <a:solidFill>
                  <a:schemeClr val="accent2"/>
                </a:solidFill>
                <a:highlight>
                  <a:srgbClr val="FFFFFF"/>
                </a:highlight>
                <a:latin typeface="Roboto"/>
                <a:ea typeface="Roboto"/>
                <a:cs typeface="Roboto"/>
                <a:sym typeface="Roboto"/>
              </a:rPr>
              <a:t>2.076e+08 </a:t>
            </a:r>
            <a:endParaRPr sz="1200">
              <a:solidFill>
                <a:schemeClr val="accent2"/>
              </a:solidFill>
              <a:highlight>
                <a:srgbClr val="FFFFFF"/>
              </a:highlight>
              <a:latin typeface="Roboto"/>
              <a:ea typeface="Roboto"/>
              <a:cs typeface="Roboto"/>
              <a:sym typeface="Roboto"/>
            </a:endParaRPr>
          </a:p>
          <a:p>
            <a:pPr indent="0" lvl="0" marL="0" rtl="0" algn="just">
              <a:lnSpc>
                <a:spcPct val="115000"/>
              </a:lnSpc>
              <a:spcBef>
                <a:spcPts val="1200"/>
              </a:spcBef>
              <a:spcAft>
                <a:spcPts val="0"/>
              </a:spcAft>
              <a:buNone/>
            </a:pPr>
            <a:r>
              <a:rPr i="1" lang="es" sz="1200">
                <a:solidFill>
                  <a:schemeClr val="accent2"/>
                </a:solidFill>
                <a:highlight>
                  <a:srgbClr val="FFFFFF"/>
                </a:highlight>
                <a:latin typeface="Roboto"/>
                <a:ea typeface="Roboto"/>
                <a:cs typeface="Roboto"/>
                <a:sym typeface="Roboto"/>
              </a:rPr>
              <a:t>Interpretación</a:t>
            </a:r>
            <a:r>
              <a:rPr lang="es" sz="1200">
                <a:solidFill>
                  <a:schemeClr val="accent2"/>
                </a:solidFill>
                <a:highlight>
                  <a:srgbClr val="FFFFFF"/>
                </a:highlight>
                <a:latin typeface="Roboto"/>
                <a:ea typeface="Roboto"/>
                <a:cs typeface="Roboto"/>
                <a:sym typeface="Roboto"/>
              </a:rPr>
              <a:t>: El valor del intercepto (207,600,000) representa el valor estimado de las reproducciones de Spotify cuando las búsquedas en Shazam son cero. Este valor es bastante alto, lo que indica que incluso sin búsquedas en Shazam, se esperarían en promedio 207 millones de reproducciones de Spotify para las canciones de este conjunto de datos.</a:t>
            </a:r>
            <a:endParaRPr b="1" sz="1200">
              <a:solidFill>
                <a:schemeClr val="accent2"/>
              </a:solidFill>
              <a:highlight>
                <a:srgbClr val="FFFFFF"/>
              </a:highlight>
              <a:latin typeface="Roboto"/>
              <a:ea typeface="Roboto"/>
              <a:cs typeface="Roboto"/>
              <a:sym typeface="Roboto"/>
            </a:endParaRPr>
          </a:p>
          <a:p>
            <a:pPr indent="0" lvl="0" marL="0" rtl="0" algn="just">
              <a:lnSpc>
                <a:spcPct val="115000"/>
              </a:lnSpc>
              <a:spcBef>
                <a:spcPts val="1200"/>
              </a:spcBef>
              <a:spcAft>
                <a:spcPts val="0"/>
              </a:spcAft>
              <a:buClr>
                <a:schemeClr val="dk1"/>
              </a:buClr>
              <a:buSzPts val="1100"/>
              <a:buFont typeface="Arial"/>
              <a:buNone/>
            </a:pPr>
            <a:r>
              <a:rPr b="1" lang="es" sz="1200">
                <a:solidFill>
                  <a:schemeClr val="accent2"/>
                </a:solidFill>
                <a:highlight>
                  <a:srgbClr val="FFFFFF"/>
                </a:highlight>
                <a:latin typeface="Roboto"/>
                <a:ea typeface="Roboto"/>
                <a:cs typeface="Roboto"/>
                <a:sym typeface="Roboto"/>
              </a:rPr>
              <a:t>P-valor de Shazam Counts: </a:t>
            </a:r>
            <a:r>
              <a:rPr lang="es" sz="1200">
                <a:solidFill>
                  <a:schemeClr val="accent2"/>
                </a:solidFill>
                <a:highlight>
                  <a:srgbClr val="FFFFFF"/>
                </a:highlight>
                <a:latin typeface="Roboto"/>
                <a:ea typeface="Roboto"/>
                <a:cs typeface="Roboto"/>
                <a:sym typeface="Roboto"/>
              </a:rPr>
              <a:t>0.000 </a:t>
            </a:r>
            <a:endParaRPr sz="1200">
              <a:solidFill>
                <a:schemeClr val="accent2"/>
              </a:solidFill>
              <a:highlight>
                <a:srgbClr val="FFFFFF"/>
              </a:highlight>
              <a:latin typeface="Roboto"/>
              <a:ea typeface="Roboto"/>
              <a:cs typeface="Roboto"/>
              <a:sym typeface="Roboto"/>
            </a:endParaRPr>
          </a:p>
          <a:p>
            <a:pPr indent="0" lvl="0" marL="0" rtl="0" algn="just">
              <a:lnSpc>
                <a:spcPct val="115000"/>
              </a:lnSpc>
              <a:spcBef>
                <a:spcPts val="1200"/>
              </a:spcBef>
              <a:spcAft>
                <a:spcPts val="0"/>
              </a:spcAft>
              <a:buClr>
                <a:schemeClr val="dk1"/>
              </a:buClr>
              <a:buSzPts val="1100"/>
              <a:buFont typeface="Arial"/>
              <a:buNone/>
            </a:pPr>
            <a:r>
              <a:rPr i="1" lang="es" sz="1200">
                <a:solidFill>
                  <a:schemeClr val="accent2"/>
                </a:solidFill>
                <a:highlight>
                  <a:srgbClr val="FFFFFF"/>
                </a:highlight>
                <a:latin typeface="Roboto"/>
                <a:ea typeface="Roboto"/>
                <a:cs typeface="Roboto"/>
                <a:sym typeface="Roboto"/>
              </a:rPr>
              <a:t>Interpretación</a:t>
            </a:r>
            <a:r>
              <a:rPr lang="es" sz="1200">
                <a:solidFill>
                  <a:schemeClr val="accent2"/>
                </a:solidFill>
                <a:highlight>
                  <a:srgbClr val="FFFFFF"/>
                </a:highlight>
                <a:latin typeface="Roboto"/>
                <a:ea typeface="Roboto"/>
                <a:cs typeface="Roboto"/>
                <a:sym typeface="Roboto"/>
              </a:rPr>
              <a:t>: El p-valor es prácticamente cero, lo que significa que hay evidencia suficiente para rechazar la hipótesis nula, que establece el coeficiente es igual a 0. Esto implica que existe una relación estadísticamente significativa entre las búsquedas en Shazam y las reproducciones en Spotify. En otras palabras, es muy poco probable que esta relación ocurra por azar.</a:t>
            </a:r>
            <a:endParaRPr sz="1200">
              <a:solidFill>
                <a:schemeClr val="accent2"/>
              </a:solidFill>
              <a:highlight>
                <a:srgbClr val="FFFFFF"/>
              </a:highlight>
              <a:latin typeface="Roboto"/>
              <a:ea typeface="Roboto"/>
              <a:cs typeface="Roboto"/>
              <a:sym typeface="Roboto"/>
            </a:endParaRPr>
          </a:p>
          <a:p>
            <a:pPr indent="0" lvl="0" marL="0" rtl="0" algn="just">
              <a:lnSpc>
                <a:spcPct val="115000"/>
              </a:lnSpc>
              <a:spcBef>
                <a:spcPts val="1200"/>
              </a:spcBef>
              <a:spcAft>
                <a:spcPts val="0"/>
              </a:spcAft>
              <a:buNone/>
            </a:pPr>
            <a:r>
              <a:rPr b="1" lang="es" sz="1200">
                <a:solidFill>
                  <a:schemeClr val="accent2"/>
                </a:solidFill>
                <a:highlight>
                  <a:srgbClr val="FFFFFF"/>
                </a:highlight>
                <a:latin typeface="Roboto"/>
                <a:ea typeface="Roboto"/>
                <a:cs typeface="Roboto"/>
                <a:sym typeface="Roboto"/>
              </a:rPr>
              <a:t>F-statistic:</a:t>
            </a:r>
            <a:r>
              <a:rPr lang="es" sz="1200">
                <a:solidFill>
                  <a:schemeClr val="accent2"/>
                </a:solidFill>
                <a:highlight>
                  <a:srgbClr val="FFFFFF"/>
                </a:highlight>
                <a:latin typeface="Roboto"/>
                <a:ea typeface="Roboto"/>
                <a:cs typeface="Roboto"/>
                <a:sym typeface="Roboto"/>
              </a:rPr>
              <a:t> 4655 </a:t>
            </a:r>
            <a:endParaRPr sz="1200">
              <a:solidFill>
                <a:schemeClr val="accent2"/>
              </a:solidFill>
              <a:highlight>
                <a:srgbClr val="FFFFFF"/>
              </a:highlight>
              <a:latin typeface="Roboto"/>
              <a:ea typeface="Roboto"/>
              <a:cs typeface="Roboto"/>
              <a:sym typeface="Roboto"/>
            </a:endParaRPr>
          </a:p>
          <a:p>
            <a:pPr indent="0" lvl="0" marL="0" rtl="0" algn="just">
              <a:lnSpc>
                <a:spcPct val="115000"/>
              </a:lnSpc>
              <a:spcBef>
                <a:spcPts val="1200"/>
              </a:spcBef>
              <a:spcAft>
                <a:spcPts val="500"/>
              </a:spcAft>
              <a:buNone/>
            </a:pPr>
            <a:r>
              <a:rPr i="1" lang="es" sz="1200">
                <a:solidFill>
                  <a:schemeClr val="accent2"/>
                </a:solidFill>
                <a:highlight>
                  <a:srgbClr val="FFFFFF"/>
                </a:highlight>
                <a:latin typeface="Roboto"/>
                <a:ea typeface="Roboto"/>
                <a:cs typeface="Roboto"/>
                <a:sym typeface="Roboto"/>
              </a:rPr>
              <a:t>Interpretación</a:t>
            </a:r>
            <a:r>
              <a:rPr lang="es" sz="1200">
                <a:solidFill>
                  <a:schemeClr val="accent2"/>
                </a:solidFill>
                <a:highlight>
                  <a:srgbClr val="FFFFFF"/>
                </a:highlight>
                <a:latin typeface="Roboto"/>
                <a:ea typeface="Roboto"/>
                <a:cs typeface="Roboto"/>
                <a:sym typeface="Roboto"/>
              </a:rPr>
              <a:t>: El estadístico F es utilizado para evaluar la hipótesis de que el modelo tiene valor predictivo. Un valor alto como este, junto con un p-valor asociado de 0.000, indica que el modelo en su conjunto es altamente significativo.</a:t>
            </a:r>
            <a:endParaRPr b="1" sz="1200">
              <a:solidFill>
                <a:schemeClr val="accent2"/>
              </a:solidFill>
              <a:highlight>
                <a:srgbClr val="FFFFFF"/>
              </a:highlight>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